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05"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Anton" pitchFamily="2" charset="0"/>
      <p:regular r:id="rId51"/>
    </p:embeddedFont>
    <p:embeddedFont>
      <p:font typeface="Bukhari Script" panose="020B0604020202020204" charset="0"/>
      <p:regular r:id="rId52"/>
    </p:embeddedFont>
    <p:embeddedFont>
      <p:font typeface="Canva Sans" panose="020B0604020202020204" charset="0"/>
      <p:regular r:id="rId53"/>
    </p:embeddedFont>
    <p:embeddedFont>
      <p:font typeface="Canva Sans Bold" panose="020B0604020202020204" charset="0"/>
      <p:regular r:id="rId54"/>
    </p:embeddedFont>
    <p:embeddedFont>
      <p:font typeface="Canva Sans Bold Italics" panose="020B0604020202020204" charset="0"/>
      <p:regular r:id="rId55"/>
    </p:embeddedFont>
    <p:embeddedFont>
      <p:font typeface="Horizon" panose="020B0604020202020204" charset="0"/>
      <p:regular r:id="rId56"/>
    </p:embeddedFont>
    <p:embeddedFont>
      <p:font typeface="Shrikhand" panose="020B0604020202020204" charset="0"/>
      <p:regular r:id="rId57"/>
    </p:embeddedFont>
    <p:embeddedFont>
      <p:font typeface="Tomorrow Bold" panose="020B0604020202020204" charset="0"/>
      <p:regular r:id="rId58"/>
    </p:embeddedFont>
    <p:embeddedFont>
      <p:font typeface="Tomorrow Bold Italics" panose="020B0604020202020204" charset="0"/>
      <p:regular r:id="rId59"/>
    </p:embeddedFont>
    <p:embeddedFont>
      <p:font typeface="TT Interphases" panose="020B0604020202020204" charset="0"/>
      <p:regular r:id="rId60"/>
    </p:embeddedFont>
    <p:embeddedFont>
      <p:font typeface="TT Interphases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2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9T17:40:43.975"/>
    </inkml:context>
    <inkml:brush xml:id="br0">
      <inkml:brushProperty name="width" value="0.05" units="cm"/>
      <inkml:brushProperty name="height" value="0.0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9T17:40:51.574"/>
    </inkml:context>
    <inkml:brush xml:id="br0">
      <inkml:brushProperty name="width" value="0.05" units="cm"/>
      <inkml:brushProperty name="height" value="0.05" units="cm"/>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9T17:40:52.924"/>
    </inkml:context>
    <inkml:brush xml:id="br0">
      <inkml:brushProperty name="width" value="0.05" units="cm"/>
      <inkml:brushProperty name="height" value="0.0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9T17:40:53.834"/>
    </inkml:context>
    <inkml:brush xml:id="br0">
      <inkml:brushProperty name="width" value="0.05" units="cm"/>
      <inkml:brushProperty name="height" value="0.05" units="cm"/>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jaydeep04699/ipl-analysis-by-jaydeep/blob/main/ipl_analysis.ipynb"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86542" y="288929"/>
            <a:ext cx="2330881" cy="2313929"/>
          </a:xfrm>
          <a:custGeom>
            <a:avLst/>
            <a:gdLst/>
            <a:ahLst/>
            <a:cxnLst/>
            <a:rect l="l" t="t" r="r" b="b"/>
            <a:pathLst>
              <a:path w="2330881" h="2313929">
                <a:moveTo>
                  <a:pt x="0" y="0"/>
                </a:moveTo>
                <a:lnTo>
                  <a:pt x="2330881" y="0"/>
                </a:lnTo>
                <a:lnTo>
                  <a:pt x="2330881" y="2313930"/>
                </a:lnTo>
                <a:lnTo>
                  <a:pt x="0" y="2313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507188" y="1908647"/>
            <a:ext cx="7752112" cy="6469705"/>
            <a:chOff x="0" y="0"/>
            <a:chExt cx="959565" cy="800827"/>
          </a:xfrm>
        </p:grpSpPr>
        <p:sp>
          <p:nvSpPr>
            <p:cNvPr id="4" name="Freeform 4"/>
            <p:cNvSpPr/>
            <p:nvPr/>
          </p:nvSpPr>
          <p:spPr>
            <a:xfrm>
              <a:off x="0" y="0"/>
              <a:ext cx="959565" cy="800827"/>
            </a:xfrm>
            <a:custGeom>
              <a:avLst/>
              <a:gdLst/>
              <a:ahLst/>
              <a:cxnLst/>
              <a:rect l="l" t="t" r="r" b="b"/>
              <a:pathLst>
                <a:path w="959565" h="800827">
                  <a:moveTo>
                    <a:pt x="203200" y="0"/>
                  </a:moveTo>
                  <a:lnTo>
                    <a:pt x="959565" y="0"/>
                  </a:lnTo>
                  <a:lnTo>
                    <a:pt x="756365" y="800827"/>
                  </a:lnTo>
                  <a:lnTo>
                    <a:pt x="0" y="800827"/>
                  </a:lnTo>
                  <a:lnTo>
                    <a:pt x="203200" y="0"/>
                  </a:lnTo>
                  <a:close/>
                </a:path>
              </a:pathLst>
            </a:custGeom>
            <a:blipFill>
              <a:blip r:embed="rId4"/>
              <a:stretch>
                <a:fillRect l="-5592" r="-5592"/>
              </a:stretch>
            </a:blipFill>
          </p:spPr>
        </p:sp>
      </p:grpSp>
      <p:sp>
        <p:nvSpPr>
          <p:cNvPr id="5" name="TextBox 5"/>
          <p:cNvSpPr txBox="1"/>
          <p:nvPr/>
        </p:nvSpPr>
        <p:spPr>
          <a:xfrm>
            <a:off x="1028700" y="3685529"/>
            <a:ext cx="8846745" cy="3103399"/>
          </a:xfrm>
          <a:prstGeom prst="rect">
            <a:avLst/>
          </a:prstGeom>
        </p:spPr>
        <p:txBody>
          <a:bodyPr lIns="0" tIns="0" rIns="0" bIns="0" rtlCol="0" anchor="t">
            <a:spAutoFit/>
          </a:bodyPr>
          <a:lstStyle/>
          <a:p>
            <a:pPr algn="l">
              <a:lnSpc>
                <a:spcPts val="11723"/>
              </a:lnSpc>
            </a:pPr>
            <a:r>
              <a:rPr lang="en-US" sz="12883" b="1" i="1">
                <a:solidFill>
                  <a:srgbClr val="D1B779"/>
                </a:solidFill>
                <a:latin typeface="Tomorrow Bold Italics"/>
                <a:ea typeface="Tomorrow Bold Italics"/>
                <a:cs typeface="Tomorrow Bold Italics"/>
                <a:sym typeface="Tomorrow Bold Italics"/>
              </a:rPr>
              <a:t>IPL CAPTONE</a:t>
            </a:r>
          </a:p>
        </p:txBody>
      </p:sp>
      <p:grpSp>
        <p:nvGrpSpPr>
          <p:cNvPr id="6" name="Group 6"/>
          <p:cNvGrpSpPr/>
          <p:nvPr/>
        </p:nvGrpSpPr>
        <p:grpSpPr>
          <a:xfrm>
            <a:off x="9722193" y="1445894"/>
            <a:ext cx="2187550" cy="2567409"/>
            <a:chOff x="0" y="0"/>
            <a:chExt cx="598641" cy="702593"/>
          </a:xfrm>
        </p:grpSpPr>
        <p:sp>
          <p:nvSpPr>
            <p:cNvPr id="7" name="Freeform 7"/>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gradFill rotWithShape="1">
              <a:gsLst>
                <a:gs pos="0">
                  <a:srgbClr val="FFAE44">
                    <a:alpha val="100000"/>
                  </a:srgbClr>
                </a:gs>
                <a:gs pos="100000">
                  <a:srgbClr val="000000">
                    <a:alpha val="0"/>
                  </a:srgbClr>
                </a:gs>
              </a:gsLst>
              <a:lin ang="5400000"/>
            </a:gradFill>
          </p:spPr>
        </p:sp>
        <p:sp>
          <p:nvSpPr>
            <p:cNvPr id="8" name="TextBox 8"/>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grpSp>
        <p:nvGrpSpPr>
          <p:cNvPr id="9" name="Group 9"/>
          <p:cNvGrpSpPr/>
          <p:nvPr/>
        </p:nvGrpSpPr>
        <p:grpSpPr>
          <a:xfrm>
            <a:off x="14668780" y="6690891"/>
            <a:ext cx="2187550" cy="2567409"/>
            <a:chOff x="0" y="0"/>
            <a:chExt cx="598641" cy="702593"/>
          </a:xfrm>
        </p:grpSpPr>
        <p:sp>
          <p:nvSpPr>
            <p:cNvPr id="10" name="Freeform 10"/>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gradFill rotWithShape="1">
              <a:gsLst>
                <a:gs pos="0">
                  <a:srgbClr val="FFAE44">
                    <a:alpha val="100000"/>
                  </a:srgbClr>
                </a:gs>
                <a:gs pos="100000">
                  <a:srgbClr val="000000">
                    <a:alpha val="0"/>
                  </a:srgbClr>
                </a:gs>
              </a:gsLst>
              <a:lin ang="5400000"/>
            </a:gradFill>
          </p:spPr>
        </p:sp>
        <p:sp>
          <p:nvSpPr>
            <p:cNvPr id="11" name="TextBox 11"/>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grpSp>
        <p:nvGrpSpPr>
          <p:cNvPr id="12" name="Group 12"/>
          <p:cNvGrpSpPr/>
          <p:nvPr/>
        </p:nvGrpSpPr>
        <p:grpSpPr>
          <a:xfrm>
            <a:off x="0" y="7183600"/>
            <a:ext cx="4504531" cy="3103400"/>
            <a:chOff x="0" y="0"/>
            <a:chExt cx="959472" cy="731711"/>
          </a:xfrm>
        </p:grpSpPr>
        <p:sp>
          <p:nvSpPr>
            <p:cNvPr id="13" name="Freeform 13"/>
            <p:cNvSpPr/>
            <p:nvPr/>
          </p:nvSpPr>
          <p:spPr>
            <a:xfrm>
              <a:off x="0" y="0"/>
              <a:ext cx="959472" cy="731711"/>
            </a:xfrm>
            <a:custGeom>
              <a:avLst/>
              <a:gdLst/>
              <a:ahLst/>
              <a:cxnLst/>
              <a:rect l="l" t="t" r="r" b="b"/>
              <a:pathLst>
                <a:path w="959472" h="731711">
                  <a:moveTo>
                    <a:pt x="203200" y="0"/>
                  </a:moveTo>
                  <a:lnTo>
                    <a:pt x="959472" y="0"/>
                  </a:lnTo>
                  <a:lnTo>
                    <a:pt x="756272" y="731711"/>
                  </a:lnTo>
                  <a:lnTo>
                    <a:pt x="0" y="731711"/>
                  </a:lnTo>
                  <a:lnTo>
                    <a:pt x="203200" y="0"/>
                  </a:lnTo>
                  <a:close/>
                </a:path>
              </a:pathLst>
            </a:custGeom>
            <a:solidFill>
              <a:srgbClr val="FFAE44"/>
            </a:solidFill>
            <a:ln cap="sq">
              <a:noFill/>
              <a:prstDash val="solid"/>
              <a:miter/>
            </a:ln>
          </p:spPr>
        </p:sp>
        <p:sp>
          <p:nvSpPr>
            <p:cNvPr id="14" name="TextBox 14"/>
            <p:cNvSpPr txBox="1"/>
            <p:nvPr/>
          </p:nvSpPr>
          <p:spPr>
            <a:xfrm>
              <a:off x="101600" y="28575"/>
              <a:ext cx="756272" cy="703136"/>
            </a:xfrm>
            <a:prstGeom prst="rect">
              <a:avLst/>
            </a:prstGeom>
          </p:spPr>
          <p:txBody>
            <a:bodyPr lIns="50800" tIns="50800" rIns="50800" bIns="50800" rtlCol="0" anchor="ctr"/>
            <a:lstStyle/>
            <a:p>
              <a:pPr marL="0" lvl="0" indent="0" algn="ctr">
                <a:lnSpc>
                  <a:spcPts val="762"/>
                </a:lnSpc>
                <a:spcBef>
                  <a:spcPct val="0"/>
                </a:spcBef>
              </a:pPr>
              <a:r>
                <a:rPr lang="en-US" sz="856">
                  <a:solidFill>
                    <a:srgbClr val="000000"/>
                  </a:solidFill>
                  <a:latin typeface="TT Interphases"/>
                  <a:ea typeface="TT Interphases"/>
                  <a:cs typeface="TT Interphases"/>
                  <a:sym typeface="TT Interphases"/>
                </a:rPr>
                <a:t>GDH</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0202"/>
        </a:solidFill>
        <a:effectLst/>
      </p:bgPr>
    </p:bg>
    <p:spTree>
      <p:nvGrpSpPr>
        <p:cNvPr id="1" name=""/>
        <p:cNvGrpSpPr/>
        <p:nvPr/>
      </p:nvGrpSpPr>
      <p:grpSpPr>
        <a:xfrm>
          <a:off x="0" y="0"/>
          <a:ext cx="0" cy="0"/>
          <a:chOff x="0" y="0"/>
          <a:chExt cx="0" cy="0"/>
        </a:xfrm>
      </p:grpSpPr>
      <p:sp>
        <p:nvSpPr>
          <p:cNvPr id="2" name="Freeform 2"/>
          <p:cNvSpPr/>
          <p:nvPr/>
        </p:nvSpPr>
        <p:spPr>
          <a:xfrm>
            <a:off x="6307474" y="412310"/>
            <a:ext cx="10951826" cy="6148165"/>
          </a:xfrm>
          <a:custGeom>
            <a:avLst/>
            <a:gdLst/>
            <a:ahLst/>
            <a:cxnLst/>
            <a:rect l="l" t="t" r="r" b="b"/>
            <a:pathLst>
              <a:path w="10951826" h="6148165">
                <a:moveTo>
                  <a:pt x="0" y="0"/>
                </a:moveTo>
                <a:lnTo>
                  <a:pt x="10951826" y="0"/>
                </a:lnTo>
                <a:lnTo>
                  <a:pt x="10951826" y="6148165"/>
                </a:lnTo>
                <a:lnTo>
                  <a:pt x="0" y="6148165"/>
                </a:lnTo>
                <a:lnTo>
                  <a:pt x="0" y="0"/>
                </a:lnTo>
                <a:close/>
              </a:path>
            </a:pathLst>
          </a:custGeom>
          <a:blipFill>
            <a:blip r:embed="rId2"/>
            <a:stretch>
              <a:fillRect l="-378" t="-472" r="-378"/>
            </a:stretch>
          </a:blipFill>
        </p:spPr>
      </p:sp>
      <p:sp>
        <p:nvSpPr>
          <p:cNvPr id="3" name="Freeform 3"/>
          <p:cNvSpPr/>
          <p:nvPr/>
        </p:nvSpPr>
        <p:spPr>
          <a:xfrm>
            <a:off x="632069" y="8137837"/>
            <a:ext cx="6798580" cy="1762749"/>
          </a:xfrm>
          <a:custGeom>
            <a:avLst/>
            <a:gdLst/>
            <a:ahLst/>
            <a:cxnLst/>
            <a:rect l="l" t="t" r="r" b="b"/>
            <a:pathLst>
              <a:path w="6798580" h="1762749">
                <a:moveTo>
                  <a:pt x="0" y="0"/>
                </a:moveTo>
                <a:lnTo>
                  <a:pt x="6798580" y="0"/>
                </a:lnTo>
                <a:lnTo>
                  <a:pt x="6798580" y="1762749"/>
                </a:lnTo>
                <a:lnTo>
                  <a:pt x="0" y="1762749"/>
                </a:lnTo>
                <a:lnTo>
                  <a:pt x="0" y="0"/>
                </a:lnTo>
                <a:close/>
              </a:path>
            </a:pathLst>
          </a:custGeom>
          <a:blipFill>
            <a:blip r:embed="rId3"/>
            <a:stretch>
              <a:fillRect r="-40633" b="-72509"/>
            </a:stretch>
          </a:blipFill>
        </p:spPr>
      </p:sp>
      <p:sp>
        <p:nvSpPr>
          <p:cNvPr id="4" name="Freeform 4"/>
          <p:cNvSpPr/>
          <p:nvPr/>
        </p:nvSpPr>
        <p:spPr>
          <a:xfrm>
            <a:off x="9909038" y="6784339"/>
            <a:ext cx="4419662" cy="3502661"/>
          </a:xfrm>
          <a:custGeom>
            <a:avLst/>
            <a:gdLst/>
            <a:ahLst/>
            <a:cxnLst/>
            <a:rect l="l" t="t" r="r" b="b"/>
            <a:pathLst>
              <a:path w="4419662" h="3502661">
                <a:moveTo>
                  <a:pt x="0" y="0"/>
                </a:moveTo>
                <a:lnTo>
                  <a:pt x="4419663" y="0"/>
                </a:lnTo>
                <a:lnTo>
                  <a:pt x="4419663" y="3502661"/>
                </a:lnTo>
                <a:lnTo>
                  <a:pt x="0" y="3502661"/>
                </a:lnTo>
                <a:lnTo>
                  <a:pt x="0" y="0"/>
                </a:lnTo>
                <a:close/>
              </a:path>
            </a:pathLst>
          </a:custGeom>
          <a:blipFill>
            <a:blip r:embed="rId4"/>
            <a:stretch>
              <a:fillRect l="-36383" t="-22954" r="-36849"/>
            </a:stretch>
          </a:blipFill>
        </p:spPr>
      </p:sp>
      <p:sp>
        <p:nvSpPr>
          <p:cNvPr id="5" name="Freeform 5"/>
          <p:cNvSpPr/>
          <p:nvPr/>
        </p:nvSpPr>
        <p:spPr>
          <a:xfrm>
            <a:off x="252095" y="545874"/>
            <a:ext cx="5523980" cy="7324337"/>
          </a:xfrm>
          <a:custGeom>
            <a:avLst/>
            <a:gdLst/>
            <a:ahLst/>
            <a:cxnLst/>
            <a:rect l="l" t="t" r="r" b="b"/>
            <a:pathLst>
              <a:path w="5523980" h="7324337">
                <a:moveTo>
                  <a:pt x="0" y="0"/>
                </a:moveTo>
                <a:lnTo>
                  <a:pt x="5523980" y="0"/>
                </a:lnTo>
                <a:lnTo>
                  <a:pt x="5523980" y="7324337"/>
                </a:lnTo>
                <a:lnTo>
                  <a:pt x="0" y="7324337"/>
                </a:lnTo>
                <a:lnTo>
                  <a:pt x="0" y="0"/>
                </a:lnTo>
                <a:close/>
              </a:path>
            </a:pathLst>
          </a:custGeom>
          <a:blipFill>
            <a:blip r:embed="rId5"/>
            <a:stretch>
              <a:fillRect r="-1993"/>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408323" y="216462"/>
            <a:ext cx="11277207" cy="4047976"/>
          </a:xfrm>
          <a:custGeom>
            <a:avLst/>
            <a:gdLst/>
            <a:ahLst/>
            <a:cxnLst/>
            <a:rect l="l" t="t" r="r" b="b"/>
            <a:pathLst>
              <a:path w="11277207" h="4047976">
                <a:moveTo>
                  <a:pt x="0" y="0"/>
                </a:moveTo>
                <a:lnTo>
                  <a:pt x="11277206" y="0"/>
                </a:lnTo>
                <a:lnTo>
                  <a:pt x="11277206" y="4047977"/>
                </a:lnTo>
                <a:lnTo>
                  <a:pt x="0" y="4047977"/>
                </a:lnTo>
                <a:lnTo>
                  <a:pt x="0" y="0"/>
                </a:lnTo>
                <a:close/>
              </a:path>
            </a:pathLst>
          </a:custGeom>
          <a:blipFill>
            <a:blip r:embed="rId2"/>
            <a:stretch>
              <a:fillRect t="-275" b="-275"/>
            </a:stretch>
          </a:blipFill>
        </p:spPr>
      </p:sp>
      <p:sp>
        <p:nvSpPr>
          <p:cNvPr id="3" name="Freeform 3"/>
          <p:cNvSpPr/>
          <p:nvPr/>
        </p:nvSpPr>
        <p:spPr>
          <a:xfrm>
            <a:off x="286923" y="2948629"/>
            <a:ext cx="5823413" cy="7102344"/>
          </a:xfrm>
          <a:custGeom>
            <a:avLst/>
            <a:gdLst/>
            <a:ahLst/>
            <a:cxnLst/>
            <a:rect l="l" t="t" r="r" b="b"/>
            <a:pathLst>
              <a:path w="5823413" h="7102344">
                <a:moveTo>
                  <a:pt x="0" y="0"/>
                </a:moveTo>
                <a:lnTo>
                  <a:pt x="5823413" y="0"/>
                </a:lnTo>
                <a:lnTo>
                  <a:pt x="5823413" y="7102344"/>
                </a:lnTo>
                <a:lnTo>
                  <a:pt x="0" y="7102344"/>
                </a:lnTo>
                <a:lnTo>
                  <a:pt x="0" y="0"/>
                </a:lnTo>
                <a:close/>
              </a:path>
            </a:pathLst>
          </a:custGeom>
          <a:blipFill>
            <a:blip r:embed="rId3"/>
            <a:stretch>
              <a:fillRect r="-10974"/>
            </a:stretch>
          </a:blipFill>
        </p:spPr>
      </p:sp>
      <p:sp>
        <p:nvSpPr>
          <p:cNvPr id="4" name="Freeform 4"/>
          <p:cNvSpPr/>
          <p:nvPr/>
        </p:nvSpPr>
        <p:spPr>
          <a:xfrm>
            <a:off x="7212327" y="4553055"/>
            <a:ext cx="10192273" cy="5096137"/>
          </a:xfrm>
          <a:custGeom>
            <a:avLst/>
            <a:gdLst/>
            <a:ahLst/>
            <a:cxnLst/>
            <a:rect l="l" t="t" r="r" b="b"/>
            <a:pathLst>
              <a:path w="10192273" h="5096137">
                <a:moveTo>
                  <a:pt x="0" y="0"/>
                </a:moveTo>
                <a:lnTo>
                  <a:pt x="10192273" y="0"/>
                </a:lnTo>
                <a:lnTo>
                  <a:pt x="10192273" y="5096137"/>
                </a:lnTo>
                <a:lnTo>
                  <a:pt x="0" y="5096137"/>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86666" y="246103"/>
            <a:ext cx="9417368" cy="4078014"/>
          </a:xfrm>
          <a:custGeom>
            <a:avLst/>
            <a:gdLst/>
            <a:ahLst/>
            <a:cxnLst/>
            <a:rect l="l" t="t" r="r" b="b"/>
            <a:pathLst>
              <a:path w="9417368" h="4078014">
                <a:moveTo>
                  <a:pt x="0" y="0"/>
                </a:moveTo>
                <a:lnTo>
                  <a:pt x="9417368" y="0"/>
                </a:lnTo>
                <a:lnTo>
                  <a:pt x="9417368" y="4078014"/>
                </a:lnTo>
                <a:lnTo>
                  <a:pt x="0" y="4078014"/>
                </a:lnTo>
                <a:lnTo>
                  <a:pt x="0" y="0"/>
                </a:lnTo>
                <a:close/>
              </a:path>
            </a:pathLst>
          </a:custGeom>
          <a:blipFill>
            <a:blip r:embed="rId2"/>
            <a:stretch>
              <a:fillRect/>
            </a:stretch>
          </a:blipFill>
        </p:spPr>
      </p:sp>
      <p:sp>
        <p:nvSpPr>
          <p:cNvPr id="3" name="Freeform 3"/>
          <p:cNvSpPr/>
          <p:nvPr/>
        </p:nvSpPr>
        <p:spPr>
          <a:xfrm>
            <a:off x="286666" y="4378065"/>
            <a:ext cx="9417368" cy="5172642"/>
          </a:xfrm>
          <a:custGeom>
            <a:avLst/>
            <a:gdLst/>
            <a:ahLst/>
            <a:cxnLst/>
            <a:rect l="l" t="t" r="r" b="b"/>
            <a:pathLst>
              <a:path w="9417368" h="5172642">
                <a:moveTo>
                  <a:pt x="0" y="0"/>
                </a:moveTo>
                <a:lnTo>
                  <a:pt x="9417368" y="0"/>
                </a:lnTo>
                <a:lnTo>
                  <a:pt x="9417368" y="5172642"/>
                </a:lnTo>
                <a:lnTo>
                  <a:pt x="0" y="5172642"/>
                </a:lnTo>
                <a:lnTo>
                  <a:pt x="0" y="0"/>
                </a:lnTo>
                <a:close/>
              </a:path>
            </a:pathLst>
          </a:custGeom>
          <a:blipFill>
            <a:blip r:embed="rId3"/>
            <a:stretch>
              <a:fillRect/>
            </a:stretch>
          </a:blipFill>
        </p:spPr>
      </p:sp>
      <p:sp>
        <p:nvSpPr>
          <p:cNvPr id="4" name="Freeform 4"/>
          <p:cNvSpPr/>
          <p:nvPr/>
        </p:nvSpPr>
        <p:spPr>
          <a:xfrm>
            <a:off x="10056212" y="246103"/>
            <a:ext cx="7203088" cy="5685380"/>
          </a:xfrm>
          <a:custGeom>
            <a:avLst/>
            <a:gdLst/>
            <a:ahLst/>
            <a:cxnLst/>
            <a:rect l="l" t="t" r="r" b="b"/>
            <a:pathLst>
              <a:path w="7203088" h="5685380">
                <a:moveTo>
                  <a:pt x="0" y="0"/>
                </a:moveTo>
                <a:lnTo>
                  <a:pt x="7203088" y="0"/>
                </a:lnTo>
                <a:lnTo>
                  <a:pt x="7203088" y="5685380"/>
                </a:lnTo>
                <a:lnTo>
                  <a:pt x="0" y="5685380"/>
                </a:lnTo>
                <a:lnTo>
                  <a:pt x="0" y="0"/>
                </a:lnTo>
                <a:close/>
              </a:path>
            </a:pathLst>
          </a:custGeom>
          <a:blipFill>
            <a:blip r:embed="rId4"/>
            <a:stretch>
              <a:fillRect/>
            </a:stretch>
          </a:blipFill>
        </p:spPr>
      </p:sp>
      <p:sp>
        <p:nvSpPr>
          <p:cNvPr id="5" name="Freeform 5"/>
          <p:cNvSpPr/>
          <p:nvPr/>
        </p:nvSpPr>
        <p:spPr>
          <a:xfrm>
            <a:off x="10056212" y="6166059"/>
            <a:ext cx="7203088" cy="3781621"/>
          </a:xfrm>
          <a:custGeom>
            <a:avLst/>
            <a:gdLst/>
            <a:ahLst/>
            <a:cxnLst/>
            <a:rect l="l" t="t" r="r" b="b"/>
            <a:pathLst>
              <a:path w="7203088" h="3781621">
                <a:moveTo>
                  <a:pt x="0" y="0"/>
                </a:moveTo>
                <a:lnTo>
                  <a:pt x="7203088" y="0"/>
                </a:lnTo>
                <a:lnTo>
                  <a:pt x="7203088" y="3781621"/>
                </a:lnTo>
                <a:lnTo>
                  <a:pt x="0" y="3781621"/>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246969" y="209376"/>
            <a:ext cx="12618681" cy="4144142"/>
          </a:xfrm>
          <a:custGeom>
            <a:avLst/>
            <a:gdLst/>
            <a:ahLst/>
            <a:cxnLst/>
            <a:rect l="l" t="t" r="r" b="b"/>
            <a:pathLst>
              <a:path w="12618681" h="4144142">
                <a:moveTo>
                  <a:pt x="0" y="0"/>
                </a:moveTo>
                <a:lnTo>
                  <a:pt x="12618681" y="0"/>
                </a:lnTo>
                <a:lnTo>
                  <a:pt x="12618681" y="4144142"/>
                </a:lnTo>
                <a:lnTo>
                  <a:pt x="0" y="4144142"/>
                </a:lnTo>
                <a:lnTo>
                  <a:pt x="0" y="0"/>
                </a:lnTo>
                <a:close/>
              </a:path>
            </a:pathLst>
          </a:custGeom>
          <a:blipFill>
            <a:blip r:embed="rId2"/>
            <a:stretch>
              <a:fillRect/>
            </a:stretch>
          </a:blipFill>
        </p:spPr>
      </p:sp>
      <p:sp>
        <p:nvSpPr>
          <p:cNvPr id="3" name="Freeform 3"/>
          <p:cNvSpPr/>
          <p:nvPr/>
        </p:nvSpPr>
        <p:spPr>
          <a:xfrm>
            <a:off x="328106" y="4604728"/>
            <a:ext cx="7247505" cy="5682272"/>
          </a:xfrm>
          <a:custGeom>
            <a:avLst/>
            <a:gdLst/>
            <a:ahLst/>
            <a:cxnLst/>
            <a:rect l="l" t="t" r="r" b="b"/>
            <a:pathLst>
              <a:path w="7247505" h="5682272">
                <a:moveTo>
                  <a:pt x="0" y="0"/>
                </a:moveTo>
                <a:lnTo>
                  <a:pt x="7247505" y="0"/>
                </a:lnTo>
                <a:lnTo>
                  <a:pt x="7247505" y="5682272"/>
                </a:lnTo>
                <a:lnTo>
                  <a:pt x="0" y="5682272"/>
                </a:lnTo>
                <a:lnTo>
                  <a:pt x="0" y="0"/>
                </a:lnTo>
                <a:close/>
              </a:path>
            </a:pathLst>
          </a:custGeom>
          <a:blipFill>
            <a:blip r:embed="rId3"/>
            <a:stretch>
              <a:fillRect/>
            </a:stretch>
          </a:blipFill>
        </p:spPr>
      </p:sp>
      <p:sp>
        <p:nvSpPr>
          <p:cNvPr id="4" name="Freeform 4"/>
          <p:cNvSpPr/>
          <p:nvPr/>
        </p:nvSpPr>
        <p:spPr>
          <a:xfrm>
            <a:off x="7875870" y="4801289"/>
            <a:ext cx="9700865" cy="4850433"/>
          </a:xfrm>
          <a:custGeom>
            <a:avLst/>
            <a:gdLst/>
            <a:ahLst/>
            <a:cxnLst/>
            <a:rect l="l" t="t" r="r" b="b"/>
            <a:pathLst>
              <a:path w="9700865" h="4850433">
                <a:moveTo>
                  <a:pt x="0" y="0"/>
                </a:moveTo>
                <a:lnTo>
                  <a:pt x="9700866" y="0"/>
                </a:lnTo>
                <a:lnTo>
                  <a:pt x="9700866" y="4850432"/>
                </a:lnTo>
                <a:lnTo>
                  <a:pt x="0" y="4850432"/>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342937" y="436114"/>
            <a:ext cx="12096897" cy="3642436"/>
          </a:xfrm>
          <a:custGeom>
            <a:avLst/>
            <a:gdLst/>
            <a:ahLst/>
            <a:cxnLst/>
            <a:rect l="l" t="t" r="r" b="b"/>
            <a:pathLst>
              <a:path w="12096897" h="3642436">
                <a:moveTo>
                  <a:pt x="0" y="0"/>
                </a:moveTo>
                <a:lnTo>
                  <a:pt x="12096897" y="0"/>
                </a:lnTo>
                <a:lnTo>
                  <a:pt x="12096897" y="3642436"/>
                </a:lnTo>
                <a:lnTo>
                  <a:pt x="0" y="3642436"/>
                </a:lnTo>
                <a:lnTo>
                  <a:pt x="0" y="0"/>
                </a:lnTo>
                <a:close/>
              </a:path>
            </a:pathLst>
          </a:custGeom>
          <a:blipFill>
            <a:blip r:embed="rId2"/>
            <a:stretch>
              <a:fillRect/>
            </a:stretch>
          </a:blipFill>
        </p:spPr>
      </p:sp>
      <p:sp>
        <p:nvSpPr>
          <p:cNvPr id="3" name="Freeform 3"/>
          <p:cNvSpPr/>
          <p:nvPr/>
        </p:nvSpPr>
        <p:spPr>
          <a:xfrm>
            <a:off x="295895" y="4284704"/>
            <a:ext cx="7223543" cy="5729821"/>
          </a:xfrm>
          <a:custGeom>
            <a:avLst/>
            <a:gdLst/>
            <a:ahLst/>
            <a:cxnLst/>
            <a:rect l="l" t="t" r="r" b="b"/>
            <a:pathLst>
              <a:path w="7223543" h="5729821">
                <a:moveTo>
                  <a:pt x="0" y="0"/>
                </a:moveTo>
                <a:lnTo>
                  <a:pt x="7223542" y="0"/>
                </a:lnTo>
                <a:lnTo>
                  <a:pt x="7223542" y="5729822"/>
                </a:lnTo>
                <a:lnTo>
                  <a:pt x="0" y="5729822"/>
                </a:lnTo>
                <a:lnTo>
                  <a:pt x="0" y="0"/>
                </a:lnTo>
                <a:close/>
              </a:path>
            </a:pathLst>
          </a:custGeom>
          <a:blipFill>
            <a:blip r:embed="rId3"/>
            <a:stretch>
              <a:fillRect/>
            </a:stretch>
          </a:blipFill>
        </p:spPr>
      </p:sp>
      <p:sp>
        <p:nvSpPr>
          <p:cNvPr id="4" name="Freeform 4"/>
          <p:cNvSpPr/>
          <p:nvPr/>
        </p:nvSpPr>
        <p:spPr>
          <a:xfrm>
            <a:off x="7768929" y="4284704"/>
            <a:ext cx="10029258" cy="5430284"/>
          </a:xfrm>
          <a:custGeom>
            <a:avLst/>
            <a:gdLst/>
            <a:ahLst/>
            <a:cxnLst/>
            <a:rect l="l" t="t" r="r" b="b"/>
            <a:pathLst>
              <a:path w="10029258" h="5430284">
                <a:moveTo>
                  <a:pt x="0" y="0"/>
                </a:moveTo>
                <a:lnTo>
                  <a:pt x="10029258" y="0"/>
                </a:lnTo>
                <a:lnTo>
                  <a:pt x="10029258" y="5430285"/>
                </a:lnTo>
                <a:lnTo>
                  <a:pt x="0" y="5430285"/>
                </a:lnTo>
                <a:lnTo>
                  <a:pt x="0" y="0"/>
                </a:lnTo>
                <a:close/>
              </a:path>
            </a:pathLst>
          </a:custGeom>
          <a:blipFill>
            <a:blip r:embed="rId4"/>
            <a:stretch>
              <a:fillRect l="-1566" r="-1566"/>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671403" y="68943"/>
            <a:ext cx="5439966" cy="3195319"/>
          </a:xfrm>
          <a:prstGeom prst="rect">
            <a:avLst/>
          </a:prstGeom>
        </p:spPr>
        <p:txBody>
          <a:bodyPr lIns="0" tIns="0" rIns="0" bIns="0" rtlCol="0" anchor="t">
            <a:spAutoFit/>
          </a:bodyPr>
          <a:lstStyle/>
          <a:p>
            <a:pPr algn="ctr">
              <a:lnSpc>
                <a:spcPts val="12880"/>
              </a:lnSpc>
            </a:pPr>
            <a:r>
              <a:rPr lang="en-US" sz="9200">
                <a:solidFill>
                  <a:srgbClr val="FFAE44"/>
                </a:solidFill>
                <a:latin typeface="Shrikhand"/>
                <a:ea typeface="Shrikhand"/>
                <a:cs typeface="Shrikhand"/>
                <a:sym typeface="Shrikhand"/>
              </a:rPr>
              <a:t>About</a:t>
            </a:r>
          </a:p>
          <a:p>
            <a:pPr algn="ctr">
              <a:lnSpc>
                <a:spcPts val="12880"/>
              </a:lnSpc>
            </a:pPr>
            <a:r>
              <a:rPr lang="en-US" sz="9200">
                <a:solidFill>
                  <a:srgbClr val="FFAE44"/>
                </a:solidFill>
                <a:latin typeface="Shrikhand"/>
                <a:ea typeface="Shrikhand"/>
                <a:cs typeface="Shrikhand"/>
                <a:sym typeface="Shrikhand"/>
              </a:rPr>
              <a:t>power bi</a:t>
            </a:r>
          </a:p>
        </p:txBody>
      </p:sp>
      <p:sp>
        <p:nvSpPr>
          <p:cNvPr id="3" name="TextBox 3"/>
          <p:cNvSpPr txBox="1"/>
          <p:nvPr/>
        </p:nvSpPr>
        <p:spPr>
          <a:xfrm>
            <a:off x="525073" y="4557077"/>
            <a:ext cx="17762927" cy="4932040"/>
          </a:xfrm>
          <a:prstGeom prst="rect">
            <a:avLst/>
          </a:prstGeom>
        </p:spPr>
        <p:txBody>
          <a:bodyPr lIns="0" tIns="0" rIns="0" bIns="0" rtlCol="0" anchor="t">
            <a:spAutoFit/>
          </a:bodyPr>
          <a:lstStyle/>
          <a:p>
            <a:pPr algn="ctr">
              <a:lnSpc>
                <a:spcPts val="6405"/>
              </a:lnSpc>
            </a:pPr>
            <a:r>
              <a:rPr lang="en-US" sz="4575">
                <a:solidFill>
                  <a:srgbClr val="ECDAA8"/>
                </a:solidFill>
                <a:latin typeface="Times New Roman"/>
                <a:ea typeface="Times New Roman"/>
                <a:cs typeface="Times New Roman"/>
                <a:sym typeface="Times New Roman"/>
              </a:rPr>
              <a:t>Power BI is a business intelligence platform developed by Microsoft, designed to transform data into interactive dashboards and reports. It allows users to connect to various data sources, visualize data through charts and graphs, and share insights across an organization. Power BI also incorporates AI-powered features for data analysis and report creation.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218302"/>
            <a:ext cx="5342276" cy="4338407"/>
          </a:xfrm>
          <a:prstGeom prst="rect">
            <a:avLst/>
          </a:prstGeom>
        </p:spPr>
        <p:txBody>
          <a:bodyPr lIns="0" tIns="0" rIns="0" bIns="0" rtlCol="0" anchor="t">
            <a:spAutoFit/>
          </a:bodyPr>
          <a:lstStyle/>
          <a:p>
            <a:pPr algn="ctr">
              <a:lnSpc>
                <a:spcPts val="2900"/>
              </a:lnSpc>
            </a:pPr>
            <a:r>
              <a:rPr lang="en-US" sz="2071">
                <a:solidFill>
                  <a:srgbClr val="ECDAA8"/>
                </a:solidFill>
                <a:latin typeface="Shrikhand"/>
                <a:ea typeface="Shrikhand"/>
                <a:cs typeface="Shrikhand"/>
                <a:sym typeface="Shrikhand"/>
              </a:rPr>
              <a:t>Dashboard 1: Season Highlights</a:t>
            </a:r>
          </a:p>
          <a:p>
            <a:pPr marL="447251" lvl="1" indent="-223626" algn="ctr">
              <a:lnSpc>
                <a:spcPts val="2900"/>
              </a:lnSpc>
              <a:buFont typeface="Arial"/>
              <a:buChar char="•"/>
            </a:pPr>
            <a:r>
              <a:rPr lang="en-US" sz="2071">
                <a:solidFill>
                  <a:srgbClr val="ECDAA8"/>
                </a:solidFill>
                <a:latin typeface="Shrikhand"/>
                <a:ea typeface="Shrikhand"/>
                <a:cs typeface="Shrikhand"/>
                <a:sym typeface="Shrikhand"/>
              </a:rPr>
              <a:t>Matches played per season</a:t>
            </a:r>
          </a:p>
          <a:p>
            <a:pPr marL="447251" lvl="1" indent="-223626" algn="ctr">
              <a:lnSpc>
                <a:spcPts val="2900"/>
              </a:lnSpc>
              <a:buFont typeface="Arial"/>
              <a:buChar char="•"/>
            </a:pPr>
            <a:r>
              <a:rPr lang="en-US" sz="2071">
                <a:solidFill>
                  <a:srgbClr val="ECDAA8"/>
                </a:solidFill>
                <a:latin typeface="Shrikhand"/>
                <a:ea typeface="Shrikhand"/>
                <a:cs typeface="Shrikhand"/>
                <a:sym typeface="Shrikhand"/>
              </a:rPr>
              <a:t> </a:t>
            </a:r>
          </a:p>
          <a:p>
            <a:pPr marL="447251" lvl="1" indent="-223626" algn="ctr">
              <a:lnSpc>
                <a:spcPts val="2900"/>
              </a:lnSpc>
              <a:buFont typeface="Arial"/>
              <a:buChar char="•"/>
            </a:pPr>
            <a:r>
              <a:rPr lang="en-US" sz="2071">
                <a:solidFill>
                  <a:srgbClr val="ECDAA8"/>
                </a:solidFill>
                <a:latin typeface="Shrikhand"/>
                <a:ea typeface="Shrikhand"/>
                <a:cs typeface="Shrikhand"/>
                <a:sym typeface="Shrikhand"/>
              </a:rPr>
              <a:t>Winner &amp; runner-up teams</a:t>
            </a:r>
          </a:p>
          <a:p>
            <a:pPr marL="447251" lvl="1" indent="-223626" algn="ctr">
              <a:lnSpc>
                <a:spcPts val="2900"/>
              </a:lnSpc>
              <a:buFont typeface="Arial"/>
              <a:buChar char="•"/>
            </a:pPr>
            <a:r>
              <a:rPr lang="en-US" sz="2071">
                <a:solidFill>
                  <a:srgbClr val="ECDAA8"/>
                </a:solidFill>
                <a:latin typeface="Shrikhand"/>
                <a:ea typeface="Shrikhand"/>
                <a:cs typeface="Shrikhand"/>
                <a:sym typeface="Shrikhand"/>
              </a:rPr>
              <a:t> </a:t>
            </a:r>
          </a:p>
          <a:p>
            <a:pPr marL="447251" lvl="1" indent="-223626" algn="ctr">
              <a:lnSpc>
                <a:spcPts val="2900"/>
              </a:lnSpc>
              <a:buFont typeface="Arial"/>
              <a:buChar char="•"/>
            </a:pPr>
            <a:r>
              <a:rPr lang="en-US" sz="2071">
                <a:solidFill>
                  <a:srgbClr val="ECDAA8"/>
                </a:solidFill>
                <a:latin typeface="Shrikhand"/>
                <a:ea typeface="Shrikhand"/>
                <a:cs typeface="Shrikhand"/>
                <a:sym typeface="Shrikhand"/>
              </a:rPr>
              <a:t>Total runs scored by season</a:t>
            </a:r>
          </a:p>
          <a:p>
            <a:pPr marL="447251" lvl="1" indent="-223626" algn="ctr">
              <a:lnSpc>
                <a:spcPts val="2900"/>
              </a:lnSpc>
              <a:buFont typeface="Arial"/>
              <a:buChar char="•"/>
            </a:pPr>
            <a:r>
              <a:rPr lang="en-US" sz="2071">
                <a:solidFill>
                  <a:srgbClr val="ECDAA8"/>
                </a:solidFill>
                <a:latin typeface="Shrikhand"/>
                <a:ea typeface="Shrikhand"/>
                <a:cs typeface="Shrikhand"/>
                <a:sym typeface="Shrikhand"/>
              </a:rPr>
              <a:t> </a:t>
            </a:r>
          </a:p>
          <a:p>
            <a:pPr marL="447251" lvl="1" indent="-223626" algn="ctr">
              <a:lnSpc>
                <a:spcPts val="2900"/>
              </a:lnSpc>
              <a:buFont typeface="Arial"/>
              <a:buChar char="•"/>
            </a:pPr>
            <a:r>
              <a:rPr lang="en-US" sz="2071">
                <a:solidFill>
                  <a:srgbClr val="ECDAA8"/>
                </a:solidFill>
                <a:latin typeface="Shrikhand"/>
                <a:ea typeface="Shrikhand"/>
                <a:cs typeface="Shrikhand"/>
                <a:sym typeface="Shrikhand"/>
              </a:rPr>
              <a:t>Number of sixes/fours per season</a:t>
            </a:r>
          </a:p>
          <a:p>
            <a:pPr marL="447251" lvl="1" indent="-223626" algn="ctr">
              <a:lnSpc>
                <a:spcPts val="2900"/>
              </a:lnSpc>
              <a:buFont typeface="Arial"/>
              <a:buChar char="•"/>
            </a:pPr>
            <a:r>
              <a:rPr lang="en-US" sz="2071">
                <a:solidFill>
                  <a:srgbClr val="ECDAA8"/>
                </a:solidFill>
                <a:latin typeface="Shrikhand"/>
                <a:ea typeface="Shrikhand"/>
                <a:cs typeface="Shrikhand"/>
                <a:sym typeface="Shrikhand"/>
              </a:rPr>
              <a:t> </a:t>
            </a:r>
          </a:p>
          <a:p>
            <a:pPr marL="447251" lvl="1" indent="-223626" algn="ctr">
              <a:lnSpc>
                <a:spcPts val="2900"/>
              </a:lnSpc>
              <a:buFont typeface="Arial"/>
              <a:buChar char="•"/>
            </a:pPr>
            <a:r>
              <a:rPr lang="en-US" sz="2071">
                <a:solidFill>
                  <a:srgbClr val="ECDAA8"/>
                </a:solidFill>
                <a:latin typeface="Shrikhand"/>
                <a:ea typeface="Shrikhand"/>
                <a:cs typeface="Shrikhand"/>
                <a:sym typeface="Shrikhand"/>
              </a:rPr>
              <a:t>Average winning margin (runs/wickets)</a:t>
            </a:r>
          </a:p>
          <a:p>
            <a:pPr algn="ctr">
              <a:lnSpc>
                <a:spcPts val="2900"/>
              </a:lnSpc>
            </a:pPr>
            <a:endParaRPr lang="en-US" sz="2071">
              <a:solidFill>
                <a:srgbClr val="ECDAA8"/>
              </a:solidFill>
              <a:latin typeface="Shrikhand"/>
              <a:ea typeface="Shrikhand"/>
              <a:cs typeface="Shrikhand"/>
              <a:sym typeface="Shrikhand"/>
            </a:endParaRPr>
          </a:p>
        </p:txBody>
      </p:sp>
      <p:sp>
        <p:nvSpPr>
          <p:cNvPr id="3" name="TextBox 3"/>
          <p:cNvSpPr txBox="1"/>
          <p:nvPr/>
        </p:nvSpPr>
        <p:spPr>
          <a:xfrm>
            <a:off x="5908646" y="227827"/>
            <a:ext cx="5905832" cy="4093376"/>
          </a:xfrm>
          <a:prstGeom prst="rect">
            <a:avLst/>
          </a:prstGeom>
        </p:spPr>
        <p:txBody>
          <a:bodyPr lIns="0" tIns="0" rIns="0" bIns="0" rtlCol="0" anchor="t">
            <a:spAutoFit/>
          </a:bodyPr>
          <a:lstStyle/>
          <a:p>
            <a:pPr algn="ctr">
              <a:lnSpc>
                <a:spcPts val="2999"/>
              </a:lnSpc>
            </a:pPr>
            <a:r>
              <a:rPr lang="en-US" sz="2142">
                <a:solidFill>
                  <a:srgbClr val="E1332E"/>
                </a:solidFill>
                <a:latin typeface="Shrikhand"/>
                <a:ea typeface="Shrikhand"/>
                <a:cs typeface="Shrikhand"/>
                <a:sym typeface="Shrikhand"/>
              </a:rPr>
              <a:t>Dashboard 2: Team Performance</a:t>
            </a:r>
          </a:p>
          <a:p>
            <a:pPr marL="462491" lvl="1" indent="-231245" algn="ctr">
              <a:lnSpc>
                <a:spcPts val="2999"/>
              </a:lnSpc>
              <a:buFont typeface="Arial"/>
              <a:buChar char="•"/>
            </a:pPr>
            <a:r>
              <a:rPr lang="en-US" sz="2142">
                <a:solidFill>
                  <a:srgbClr val="E1332E"/>
                </a:solidFill>
                <a:latin typeface="Shrikhand"/>
                <a:ea typeface="Shrikhand"/>
                <a:cs typeface="Shrikhand"/>
                <a:sym typeface="Shrikhand"/>
              </a:rPr>
              <a:t>Team-wise win percentage</a:t>
            </a:r>
          </a:p>
          <a:p>
            <a:pPr marL="462491" lvl="1" indent="-231245" algn="ctr">
              <a:lnSpc>
                <a:spcPts val="2999"/>
              </a:lnSpc>
              <a:buFont typeface="Arial"/>
              <a:buChar char="•"/>
            </a:pPr>
            <a:r>
              <a:rPr lang="en-US" sz="2142">
                <a:solidFill>
                  <a:srgbClr val="E1332E"/>
                </a:solidFill>
                <a:latin typeface="Shrikhand"/>
                <a:ea typeface="Shrikhand"/>
                <a:cs typeface="Shrikhand"/>
                <a:sym typeface="Shrikhand"/>
              </a:rPr>
              <a:t> </a:t>
            </a:r>
          </a:p>
          <a:p>
            <a:pPr marL="462491" lvl="1" indent="-231245" algn="ctr">
              <a:lnSpc>
                <a:spcPts val="2999"/>
              </a:lnSpc>
              <a:buFont typeface="Arial"/>
              <a:buChar char="•"/>
            </a:pPr>
            <a:r>
              <a:rPr lang="en-US" sz="2142">
                <a:solidFill>
                  <a:srgbClr val="E1332E"/>
                </a:solidFill>
                <a:latin typeface="Shrikhand"/>
                <a:ea typeface="Shrikhand"/>
                <a:cs typeface="Shrikhand"/>
                <a:sym typeface="Shrikhand"/>
              </a:rPr>
              <a:t>Wins by toss decision (bat/field)</a:t>
            </a:r>
          </a:p>
          <a:p>
            <a:pPr marL="462491" lvl="1" indent="-231245" algn="ctr">
              <a:lnSpc>
                <a:spcPts val="2999"/>
              </a:lnSpc>
              <a:buFont typeface="Arial"/>
              <a:buChar char="•"/>
            </a:pPr>
            <a:r>
              <a:rPr lang="en-US" sz="2142">
                <a:solidFill>
                  <a:srgbClr val="E1332E"/>
                </a:solidFill>
                <a:latin typeface="Shrikhand"/>
                <a:ea typeface="Shrikhand"/>
                <a:cs typeface="Shrikhand"/>
                <a:sym typeface="Shrikhand"/>
              </a:rPr>
              <a:t> </a:t>
            </a:r>
          </a:p>
          <a:p>
            <a:pPr marL="462491" lvl="1" indent="-231245" algn="ctr">
              <a:lnSpc>
                <a:spcPts val="2999"/>
              </a:lnSpc>
              <a:buFont typeface="Arial"/>
              <a:buChar char="•"/>
            </a:pPr>
            <a:r>
              <a:rPr lang="en-US" sz="2142">
                <a:solidFill>
                  <a:srgbClr val="E1332E"/>
                </a:solidFill>
                <a:latin typeface="Shrikhand"/>
                <a:ea typeface="Shrikhand"/>
                <a:cs typeface="Shrikhand"/>
                <a:sym typeface="Shrikhand"/>
              </a:rPr>
              <a:t>Team's match result trends by season</a:t>
            </a:r>
          </a:p>
          <a:p>
            <a:pPr marL="462491" lvl="1" indent="-231245" algn="ctr">
              <a:lnSpc>
                <a:spcPts val="2999"/>
              </a:lnSpc>
              <a:buFont typeface="Arial"/>
              <a:buChar char="•"/>
            </a:pPr>
            <a:r>
              <a:rPr lang="en-US" sz="2142">
                <a:solidFill>
                  <a:srgbClr val="E1332E"/>
                </a:solidFill>
                <a:latin typeface="Shrikhand"/>
                <a:ea typeface="Shrikhand"/>
                <a:cs typeface="Shrikhand"/>
                <a:sym typeface="Shrikhand"/>
              </a:rPr>
              <a:t> </a:t>
            </a:r>
          </a:p>
          <a:p>
            <a:pPr marL="462491" lvl="1" indent="-231245" algn="ctr">
              <a:lnSpc>
                <a:spcPts val="2999"/>
              </a:lnSpc>
              <a:buFont typeface="Arial"/>
              <a:buChar char="•"/>
            </a:pPr>
            <a:r>
              <a:rPr lang="en-US" sz="2142">
                <a:solidFill>
                  <a:srgbClr val="E1332E"/>
                </a:solidFill>
                <a:latin typeface="Shrikhand"/>
                <a:ea typeface="Shrikhand"/>
                <a:cs typeface="Shrikhand"/>
                <a:sym typeface="Shrikhand"/>
              </a:rPr>
              <a:t>Head-to-head wins/losses</a:t>
            </a:r>
          </a:p>
          <a:p>
            <a:pPr marL="462491" lvl="1" indent="-231245" algn="ctr">
              <a:lnSpc>
                <a:spcPts val="2999"/>
              </a:lnSpc>
              <a:buFont typeface="Arial"/>
              <a:buChar char="•"/>
            </a:pPr>
            <a:r>
              <a:rPr lang="en-US" sz="2142">
                <a:solidFill>
                  <a:srgbClr val="E1332E"/>
                </a:solidFill>
                <a:latin typeface="Canva Sans"/>
                <a:ea typeface="Canva Sans"/>
                <a:cs typeface="Canva Sans"/>
                <a:sym typeface="Canva Sans"/>
              </a:rPr>
              <a:t> </a:t>
            </a:r>
          </a:p>
          <a:p>
            <a:pPr marL="462491" lvl="1" indent="-231245" algn="ctr">
              <a:lnSpc>
                <a:spcPts val="2999"/>
              </a:lnSpc>
              <a:buFont typeface="Arial"/>
              <a:buChar char="•"/>
            </a:pPr>
            <a:r>
              <a:rPr lang="en-US" sz="2142">
                <a:solidFill>
                  <a:srgbClr val="E1332E"/>
                </a:solidFill>
                <a:latin typeface="Shrikhand"/>
                <a:ea typeface="Shrikhand"/>
                <a:cs typeface="Shrikhand"/>
                <a:sym typeface="Shrikhand"/>
              </a:rPr>
              <a:t>Performance in finals</a:t>
            </a:r>
          </a:p>
          <a:p>
            <a:pPr algn="ctr">
              <a:lnSpc>
                <a:spcPts val="2999"/>
              </a:lnSpc>
            </a:pPr>
            <a:endParaRPr lang="en-US" sz="2142">
              <a:solidFill>
                <a:srgbClr val="E1332E"/>
              </a:solidFill>
              <a:latin typeface="Shrikhand"/>
              <a:ea typeface="Shrikhand"/>
              <a:cs typeface="Shrikhand"/>
              <a:sym typeface="Shrikhand"/>
            </a:endParaRPr>
          </a:p>
        </p:txBody>
      </p:sp>
      <p:sp>
        <p:nvSpPr>
          <p:cNvPr id="4" name="TextBox 4"/>
          <p:cNvSpPr txBox="1"/>
          <p:nvPr/>
        </p:nvSpPr>
        <p:spPr>
          <a:xfrm>
            <a:off x="11958740" y="211559"/>
            <a:ext cx="6096039" cy="3764414"/>
          </a:xfrm>
          <a:prstGeom prst="rect">
            <a:avLst/>
          </a:prstGeom>
        </p:spPr>
        <p:txBody>
          <a:bodyPr lIns="0" tIns="0" rIns="0" bIns="0" rtlCol="0" anchor="t">
            <a:spAutoFit/>
          </a:bodyPr>
          <a:lstStyle/>
          <a:p>
            <a:pPr algn="ctr">
              <a:lnSpc>
                <a:spcPts val="2933"/>
              </a:lnSpc>
            </a:pPr>
            <a:r>
              <a:rPr lang="en-US" sz="2095">
                <a:solidFill>
                  <a:srgbClr val="5E17EB"/>
                </a:solidFill>
                <a:latin typeface="Shrikhand"/>
                <a:ea typeface="Shrikhand"/>
                <a:cs typeface="Shrikhand"/>
                <a:sym typeface="Shrikhand"/>
              </a:rPr>
              <a:t>Dashboard 3: Player Statistics</a:t>
            </a:r>
          </a:p>
          <a:p>
            <a:pPr marL="452327" lvl="1" indent="-226163" algn="ctr">
              <a:lnSpc>
                <a:spcPts val="2933"/>
              </a:lnSpc>
              <a:buFont typeface="Arial"/>
              <a:buChar char="•"/>
            </a:pPr>
            <a:r>
              <a:rPr lang="en-US" sz="2095">
                <a:solidFill>
                  <a:srgbClr val="5E17EB"/>
                </a:solidFill>
                <a:latin typeface="Shrikhand"/>
                <a:ea typeface="Shrikhand"/>
                <a:cs typeface="Shrikhand"/>
                <a:sym typeface="Shrikhand"/>
              </a:rPr>
              <a:t>Top run scorers and average per season</a:t>
            </a:r>
          </a:p>
          <a:p>
            <a:pPr marL="452327" lvl="1" indent="-226163" algn="ctr">
              <a:lnSpc>
                <a:spcPts val="2933"/>
              </a:lnSpc>
              <a:buFont typeface="Arial"/>
              <a:buChar char="•"/>
            </a:pPr>
            <a:r>
              <a:rPr lang="en-US" sz="2095">
                <a:solidFill>
                  <a:srgbClr val="5E17EB"/>
                </a:solidFill>
                <a:latin typeface="Shrikhand"/>
                <a:ea typeface="Shrikhand"/>
                <a:cs typeface="Shrikhand"/>
                <a:sym typeface="Shrikhand"/>
              </a:rPr>
              <a:t> </a:t>
            </a:r>
          </a:p>
          <a:p>
            <a:pPr marL="452327" lvl="1" indent="-226163" algn="ctr">
              <a:lnSpc>
                <a:spcPts val="2933"/>
              </a:lnSpc>
              <a:buFont typeface="Arial"/>
              <a:buChar char="•"/>
            </a:pPr>
            <a:r>
              <a:rPr lang="en-US" sz="2095">
                <a:solidFill>
                  <a:srgbClr val="5E17EB"/>
                </a:solidFill>
                <a:latin typeface="Shrikhand"/>
                <a:ea typeface="Shrikhand"/>
                <a:cs typeface="Shrikhand"/>
                <a:sym typeface="Shrikhand"/>
              </a:rPr>
              <a:t>Top wicket takers and economy rates</a:t>
            </a:r>
          </a:p>
          <a:p>
            <a:pPr marL="452327" lvl="1" indent="-226163" algn="ctr">
              <a:lnSpc>
                <a:spcPts val="2933"/>
              </a:lnSpc>
              <a:buFont typeface="Arial"/>
              <a:buChar char="•"/>
            </a:pPr>
            <a:r>
              <a:rPr lang="en-US" sz="2095">
                <a:solidFill>
                  <a:srgbClr val="5E17EB"/>
                </a:solidFill>
                <a:latin typeface="Shrikhand"/>
                <a:ea typeface="Shrikhand"/>
                <a:cs typeface="Shrikhand"/>
                <a:sym typeface="Shrikhand"/>
              </a:rPr>
              <a:t> </a:t>
            </a:r>
          </a:p>
          <a:p>
            <a:pPr marL="452327" lvl="1" indent="-226163" algn="ctr">
              <a:lnSpc>
                <a:spcPts val="2933"/>
              </a:lnSpc>
              <a:buFont typeface="Arial"/>
              <a:buChar char="•"/>
            </a:pPr>
            <a:r>
              <a:rPr lang="en-US" sz="2095">
                <a:solidFill>
                  <a:srgbClr val="5E17EB"/>
                </a:solidFill>
                <a:latin typeface="Shrikhand"/>
                <a:ea typeface="Shrikhand"/>
                <a:cs typeface="Shrikhand"/>
                <a:sym typeface="Shrikhand"/>
              </a:rPr>
              <a:t>Most sixes, most boundaries</a:t>
            </a:r>
          </a:p>
          <a:p>
            <a:pPr marL="452327" lvl="1" indent="-226163" algn="ctr">
              <a:lnSpc>
                <a:spcPts val="2933"/>
              </a:lnSpc>
              <a:buFont typeface="Arial"/>
              <a:buChar char="•"/>
            </a:pPr>
            <a:r>
              <a:rPr lang="en-US" sz="2095">
                <a:solidFill>
                  <a:srgbClr val="5E17EB"/>
                </a:solidFill>
                <a:latin typeface="Shrikhand"/>
                <a:ea typeface="Shrikhand"/>
                <a:cs typeface="Shrikhand"/>
                <a:sym typeface="Shrikhand"/>
              </a:rPr>
              <a:t> </a:t>
            </a:r>
          </a:p>
          <a:p>
            <a:pPr marL="452327" lvl="1" indent="-226163" algn="ctr">
              <a:lnSpc>
                <a:spcPts val="2933"/>
              </a:lnSpc>
              <a:buFont typeface="Arial"/>
              <a:buChar char="•"/>
            </a:pPr>
            <a:r>
              <a:rPr lang="en-US" sz="2095">
                <a:solidFill>
                  <a:srgbClr val="5E17EB"/>
                </a:solidFill>
                <a:latin typeface="Shrikhand"/>
                <a:ea typeface="Shrikhand"/>
                <a:cs typeface="Shrikhand"/>
                <a:sym typeface="Shrikhand"/>
              </a:rPr>
              <a:t>Player of the Match awards</a:t>
            </a:r>
          </a:p>
          <a:p>
            <a:pPr marL="452327" lvl="1" indent="-226163" algn="ctr">
              <a:lnSpc>
                <a:spcPts val="2933"/>
              </a:lnSpc>
              <a:buFont typeface="Arial"/>
              <a:buChar char="•"/>
            </a:pPr>
            <a:r>
              <a:rPr lang="en-US" sz="2095">
                <a:solidFill>
                  <a:srgbClr val="5E17EB"/>
                </a:solidFill>
                <a:latin typeface="Shrikhand"/>
                <a:ea typeface="Shrikhand"/>
                <a:cs typeface="Shrikhand"/>
                <a:sym typeface="Shrikhand"/>
              </a:rPr>
              <a:t> </a:t>
            </a:r>
          </a:p>
          <a:p>
            <a:pPr marL="452327" lvl="1" indent="-226163" algn="ctr">
              <a:lnSpc>
                <a:spcPts val="2933"/>
              </a:lnSpc>
              <a:buFont typeface="Arial"/>
              <a:buChar char="•"/>
            </a:pPr>
            <a:r>
              <a:rPr lang="en-US" sz="2095">
                <a:solidFill>
                  <a:srgbClr val="5E17EB"/>
                </a:solidFill>
                <a:latin typeface="Shrikhand"/>
                <a:ea typeface="Shrikhand"/>
                <a:cs typeface="Shrikhand"/>
                <a:sym typeface="Shrikhand"/>
              </a:rPr>
              <a:t>All-rounder performances</a:t>
            </a:r>
          </a:p>
          <a:p>
            <a:pPr algn="ctr">
              <a:lnSpc>
                <a:spcPts val="433"/>
              </a:lnSpc>
            </a:pPr>
            <a:endParaRPr lang="en-US" sz="2095">
              <a:solidFill>
                <a:srgbClr val="5E17EB"/>
              </a:solidFill>
              <a:latin typeface="Shrikhand"/>
              <a:ea typeface="Shrikhand"/>
              <a:cs typeface="Shrikhand"/>
              <a:sym typeface="Shrikhand"/>
            </a:endParaRPr>
          </a:p>
        </p:txBody>
      </p:sp>
      <p:sp>
        <p:nvSpPr>
          <p:cNvPr id="5" name="TextBox 5"/>
          <p:cNvSpPr txBox="1"/>
          <p:nvPr/>
        </p:nvSpPr>
        <p:spPr>
          <a:xfrm>
            <a:off x="0" y="5424969"/>
            <a:ext cx="6273640" cy="4667272"/>
          </a:xfrm>
          <a:prstGeom prst="rect">
            <a:avLst/>
          </a:prstGeom>
        </p:spPr>
        <p:txBody>
          <a:bodyPr lIns="0" tIns="0" rIns="0" bIns="0" rtlCol="0" anchor="t">
            <a:spAutoFit/>
          </a:bodyPr>
          <a:lstStyle/>
          <a:p>
            <a:pPr algn="ctr">
              <a:lnSpc>
                <a:spcPts val="3148"/>
              </a:lnSpc>
            </a:pPr>
            <a:r>
              <a:rPr lang="en-US" sz="2249">
                <a:solidFill>
                  <a:srgbClr val="AE7C6E"/>
                </a:solidFill>
                <a:latin typeface="Shrikhand"/>
                <a:ea typeface="Shrikhand"/>
                <a:cs typeface="Shrikhand"/>
                <a:sym typeface="Shrikhand"/>
              </a:rPr>
              <a:t>Dashboard 4: Venue Analysis</a:t>
            </a:r>
          </a:p>
          <a:p>
            <a:pPr marL="485590" lvl="1" indent="-242795" algn="ctr">
              <a:lnSpc>
                <a:spcPts val="3148"/>
              </a:lnSpc>
              <a:buFont typeface="Arial"/>
              <a:buChar char="•"/>
            </a:pPr>
            <a:r>
              <a:rPr lang="en-US" sz="2249">
                <a:solidFill>
                  <a:srgbClr val="AE7C6E"/>
                </a:solidFill>
                <a:latin typeface="Shrikhand"/>
                <a:ea typeface="Shrikhand"/>
                <a:cs typeface="Shrikhand"/>
                <a:sym typeface="Shrikhand"/>
              </a:rPr>
              <a:t>Top venues by matches played</a:t>
            </a:r>
          </a:p>
          <a:p>
            <a:pPr marL="485590" lvl="1" indent="-242795" algn="ctr">
              <a:lnSpc>
                <a:spcPts val="3148"/>
              </a:lnSpc>
              <a:buFont typeface="Arial"/>
              <a:buChar char="•"/>
            </a:pPr>
            <a:r>
              <a:rPr lang="en-US" sz="2249">
                <a:solidFill>
                  <a:srgbClr val="AE7C6E"/>
                </a:solidFill>
                <a:latin typeface="Shrikhand"/>
                <a:ea typeface="Shrikhand"/>
                <a:cs typeface="Shrikhand"/>
                <a:sym typeface="Shrikhand"/>
              </a:rPr>
              <a:t> </a:t>
            </a:r>
          </a:p>
          <a:p>
            <a:pPr marL="485590" lvl="1" indent="-242795" algn="ctr">
              <a:lnSpc>
                <a:spcPts val="3148"/>
              </a:lnSpc>
              <a:buFont typeface="Arial"/>
              <a:buChar char="•"/>
            </a:pPr>
            <a:r>
              <a:rPr lang="en-US" sz="2249">
                <a:solidFill>
                  <a:srgbClr val="AE7C6E"/>
                </a:solidFill>
                <a:latin typeface="Shrikhand"/>
                <a:ea typeface="Shrikhand"/>
                <a:cs typeface="Shrikhand"/>
                <a:sym typeface="Shrikhand"/>
              </a:rPr>
              <a:t>Venue-wise average scores</a:t>
            </a:r>
          </a:p>
          <a:p>
            <a:pPr marL="485590" lvl="1" indent="-242795" algn="ctr">
              <a:lnSpc>
                <a:spcPts val="3148"/>
              </a:lnSpc>
              <a:buFont typeface="Arial"/>
              <a:buChar char="•"/>
            </a:pPr>
            <a:r>
              <a:rPr lang="en-US" sz="2249">
                <a:solidFill>
                  <a:srgbClr val="AE7C6E"/>
                </a:solidFill>
                <a:latin typeface="Shrikhand"/>
                <a:ea typeface="Shrikhand"/>
                <a:cs typeface="Shrikhand"/>
                <a:sym typeface="Shrikhand"/>
              </a:rPr>
              <a:t> </a:t>
            </a:r>
          </a:p>
          <a:p>
            <a:pPr marL="485590" lvl="1" indent="-242795" algn="ctr">
              <a:lnSpc>
                <a:spcPts val="3148"/>
              </a:lnSpc>
              <a:buFont typeface="Arial"/>
              <a:buChar char="•"/>
            </a:pPr>
            <a:r>
              <a:rPr lang="en-US" sz="2249">
                <a:solidFill>
                  <a:srgbClr val="AE7C6E"/>
                </a:solidFill>
                <a:latin typeface="Shrikhand"/>
                <a:ea typeface="Shrikhand"/>
                <a:cs typeface="Shrikhand"/>
                <a:sym typeface="Shrikhand"/>
              </a:rPr>
              <a:t>Team-wise win % by venue</a:t>
            </a:r>
          </a:p>
          <a:p>
            <a:pPr marL="485590" lvl="1" indent="-242795" algn="ctr">
              <a:lnSpc>
                <a:spcPts val="3148"/>
              </a:lnSpc>
              <a:buFont typeface="Arial"/>
              <a:buChar char="•"/>
            </a:pPr>
            <a:r>
              <a:rPr lang="en-US" sz="2249">
                <a:solidFill>
                  <a:srgbClr val="AE7C6E"/>
                </a:solidFill>
                <a:latin typeface="Shrikhand"/>
                <a:ea typeface="Shrikhand"/>
                <a:cs typeface="Shrikhand"/>
                <a:sym typeface="Shrikhand"/>
              </a:rPr>
              <a:t> </a:t>
            </a:r>
          </a:p>
          <a:p>
            <a:pPr marL="485590" lvl="1" indent="-242795" algn="ctr">
              <a:lnSpc>
                <a:spcPts val="3148"/>
              </a:lnSpc>
              <a:buFont typeface="Arial"/>
              <a:buChar char="•"/>
            </a:pPr>
            <a:r>
              <a:rPr lang="en-US" sz="2249">
                <a:solidFill>
                  <a:srgbClr val="AE7C6E"/>
                </a:solidFill>
                <a:latin typeface="Shrikhand"/>
                <a:ea typeface="Shrikhand"/>
                <a:cs typeface="Shrikhand"/>
                <a:sym typeface="Shrikhand"/>
              </a:rPr>
              <a:t>Toss outcome and result pattern per venue</a:t>
            </a:r>
          </a:p>
          <a:p>
            <a:pPr marL="485590" lvl="1" indent="-242795" algn="ctr">
              <a:lnSpc>
                <a:spcPts val="3148"/>
              </a:lnSpc>
              <a:buFont typeface="Arial"/>
              <a:buChar char="•"/>
            </a:pPr>
            <a:r>
              <a:rPr lang="en-US" sz="2249">
                <a:solidFill>
                  <a:srgbClr val="AE7C6E"/>
                </a:solidFill>
                <a:latin typeface="Shrikhand"/>
                <a:ea typeface="Shrikhand"/>
                <a:cs typeface="Shrikhand"/>
                <a:sym typeface="Shrikhand"/>
              </a:rPr>
              <a:t> </a:t>
            </a:r>
          </a:p>
          <a:p>
            <a:pPr marL="485590" lvl="1" indent="-242795" algn="ctr">
              <a:lnSpc>
                <a:spcPts val="3148"/>
              </a:lnSpc>
              <a:buFont typeface="Arial"/>
              <a:buChar char="•"/>
            </a:pPr>
            <a:r>
              <a:rPr lang="en-US" sz="2249">
                <a:solidFill>
                  <a:srgbClr val="AE7C6E"/>
                </a:solidFill>
                <a:latin typeface="Shrikhand"/>
                <a:ea typeface="Shrikhand"/>
                <a:cs typeface="Shrikhand"/>
                <a:sym typeface="Shrikhand"/>
              </a:rPr>
              <a:t>Home vs away performance</a:t>
            </a:r>
          </a:p>
          <a:p>
            <a:pPr algn="ctr">
              <a:lnSpc>
                <a:spcPts val="3148"/>
              </a:lnSpc>
            </a:pPr>
            <a:endParaRPr lang="en-US" sz="2249">
              <a:solidFill>
                <a:srgbClr val="AE7C6E"/>
              </a:solidFill>
              <a:latin typeface="Shrikhand"/>
              <a:ea typeface="Shrikhand"/>
              <a:cs typeface="Shrikhand"/>
              <a:sym typeface="Shrikhand"/>
            </a:endParaRPr>
          </a:p>
        </p:txBody>
      </p:sp>
      <p:sp>
        <p:nvSpPr>
          <p:cNvPr id="6" name="TextBox 6"/>
          <p:cNvSpPr txBox="1"/>
          <p:nvPr/>
        </p:nvSpPr>
        <p:spPr>
          <a:xfrm>
            <a:off x="6273640" y="5424969"/>
            <a:ext cx="7310914" cy="4165682"/>
          </a:xfrm>
          <a:prstGeom prst="rect">
            <a:avLst/>
          </a:prstGeom>
        </p:spPr>
        <p:txBody>
          <a:bodyPr lIns="0" tIns="0" rIns="0" bIns="0" rtlCol="0" anchor="t">
            <a:spAutoFit/>
          </a:bodyPr>
          <a:lstStyle/>
          <a:p>
            <a:pPr algn="ctr">
              <a:lnSpc>
                <a:spcPts val="3014"/>
              </a:lnSpc>
            </a:pPr>
            <a:r>
              <a:rPr lang="en-US" sz="2153">
                <a:solidFill>
                  <a:srgbClr val="9DACBB"/>
                </a:solidFill>
                <a:latin typeface="Shrikhand"/>
                <a:ea typeface="Shrikhand"/>
                <a:cs typeface="Shrikhand"/>
                <a:sym typeface="Shrikhand"/>
              </a:rPr>
              <a:t>Dashboard 5: Match Situations</a:t>
            </a:r>
          </a:p>
          <a:p>
            <a:pPr marL="464930" lvl="1" indent="-232465" algn="ctr">
              <a:lnSpc>
                <a:spcPts val="3014"/>
              </a:lnSpc>
              <a:buFont typeface="Arial"/>
              <a:buChar char="•"/>
            </a:pPr>
            <a:r>
              <a:rPr lang="en-US" sz="2153">
                <a:solidFill>
                  <a:srgbClr val="9DACBB"/>
                </a:solidFill>
                <a:latin typeface="Shrikhand"/>
                <a:ea typeface="Shrikhand"/>
                <a:cs typeface="Shrikhand"/>
                <a:sym typeface="Shrikhand"/>
              </a:rPr>
              <a:t>Matches won by chasing vs defending</a:t>
            </a:r>
          </a:p>
          <a:p>
            <a:pPr marL="464930" lvl="1" indent="-232465" algn="ctr">
              <a:lnSpc>
                <a:spcPts val="3014"/>
              </a:lnSpc>
              <a:buFont typeface="Arial"/>
              <a:buChar char="•"/>
            </a:pPr>
            <a:r>
              <a:rPr lang="en-US" sz="2153">
                <a:solidFill>
                  <a:srgbClr val="9DACBB"/>
                </a:solidFill>
                <a:latin typeface="Shrikhand"/>
                <a:ea typeface="Shrikhand"/>
                <a:cs typeface="Shrikhand"/>
                <a:sym typeface="Shrikhand"/>
              </a:rPr>
              <a:t> </a:t>
            </a:r>
          </a:p>
          <a:p>
            <a:pPr marL="464930" lvl="1" indent="-232465" algn="ctr">
              <a:lnSpc>
                <a:spcPts val="3014"/>
              </a:lnSpc>
              <a:buFont typeface="Arial"/>
              <a:buChar char="•"/>
            </a:pPr>
            <a:r>
              <a:rPr lang="en-US" sz="2153">
                <a:solidFill>
                  <a:srgbClr val="9DACBB"/>
                </a:solidFill>
                <a:latin typeface="Shrikhand"/>
                <a:ea typeface="Shrikhand"/>
                <a:cs typeface="Shrikhand"/>
                <a:sym typeface="Shrikhand"/>
              </a:rPr>
              <a:t>Super Over matches overview</a:t>
            </a:r>
          </a:p>
          <a:p>
            <a:pPr marL="464930" lvl="1" indent="-232465" algn="ctr">
              <a:lnSpc>
                <a:spcPts val="3014"/>
              </a:lnSpc>
              <a:buFont typeface="Arial"/>
              <a:buChar char="•"/>
            </a:pPr>
            <a:r>
              <a:rPr lang="en-US" sz="2153">
                <a:solidFill>
                  <a:srgbClr val="9DACBB"/>
                </a:solidFill>
                <a:latin typeface="Shrikhand"/>
                <a:ea typeface="Shrikhand"/>
                <a:cs typeface="Shrikhand"/>
                <a:sym typeface="Shrikhand"/>
              </a:rPr>
              <a:t> </a:t>
            </a:r>
          </a:p>
          <a:p>
            <a:pPr marL="464930" lvl="1" indent="-232465" algn="ctr">
              <a:lnSpc>
                <a:spcPts val="3014"/>
              </a:lnSpc>
              <a:buFont typeface="Arial"/>
              <a:buChar char="•"/>
            </a:pPr>
            <a:r>
              <a:rPr lang="en-US" sz="2153">
                <a:solidFill>
                  <a:srgbClr val="9DACBB"/>
                </a:solidFill>
                <a:latin typeface="Shrikhand"/>
                <a:ea typeface="Shrikhand"/>
                <a:cs typeface="Shrikhand"/>
                <a:sym typeface="Shrikhand"/>
              </a:rPr>
              <a:t>Performance in Powerplay, Middle, Death overs</a:t>
            </a:r>
          </a:p>
          <a:p>
            <a:pPr marL="464930" lvl="1" indent="-232465" algn="ctr">
              <a:lnSpc>
                <a:spcPts val="3014"/>
              </a:lnSpc>
              <a:buFont typeface="Arial"/>
              <a:buChar char="•"/>
            </a:pPr>
            <a:r>
              <a:rPr lang="en-US" sz="2153">
                <a:solidFill>
                  <a:srgbClr val="9DACBB"/>
                </a:solidFill>
                <a:latin typeface="Shrikhand"/>
                <a:ea typeface="Shrikhand"/>
                <a:cs typeface="Shrikhand"/>
                <a:sym typeface="Shrikhand"/>
              </a:rPr>
              <a:t> </a:t>
            </a:r>
          </a:p>
          <a:p>
            <a:pPr marL="464930" lvl="1" indent="-232465" algn="ctr">
              <a:lnSpc>
                <a:spcPts val="3014"/>
              </a:lnSpc>
              <a:buFont typeface="Arial"/>
              <a:buChar char="•"/>
            </a:pPr>
            <a:r>
              <a:rPr lang="en-US" sz="2153">
                <a:solidFill>
                  <a:srgbClr val="9DACBB"/>
                </a:solidFill>
                <a:latin typeface="Shrikhand"/>
                <a:ea typeface="Shrikhand"/>
                <a:cs typeface="Shrikhand"/>
                <a:sym typeface="Shrikhand"/>
              </a:rPr>
              <a:t>Fall of wickets timing</a:t>
            </a:r>
          </a:p>
          <a:p>
            <a:pPr marL="464930" lvl="1" indent="-232465" algn="ctr">
              <a:lnSpc>
                <a:spcPts val="3014"/>
              </a:lnSpc>
              <a:buFont typeface="Arial"/>
              <a:buChar char="•"/>
            </a:pPr>
            <a:r>
              <a:rPr lang="en-US" sz="2153">
                <a:solidFill>
                  <a:srgbClr val="9DACBB"/>
                </a:solidFill>
                <a:latin typeface="Shrikhand"/>
                <a:ea typeface="Shrikhand"/>
                <a:cs typeface="Shrikhand"/>
                <a:sym typeface="Shrikhand"/>
              </a:rPr>
              <a:t> </a:t>
            </a:r>
          </a:p>
          <a:p>
            <a:pPr marL="464930" lvl="1" indent="-232465" algn="ctr">
              <a:lnSpc>
                <a:spcPts val="3014"/>
              </a:lnSpc>
              <a:buFont typeface="Arial"/>
              <a:buChar char="•"/>
            </a:pPr>
            <a:r>
              <a:rPr lang="en-US" sz="2153">
                <a:solidFill>
                  <a:srgbClr val="9DACBB"/>
                </a:solidFill>
                <a:latin typeface="Shrikhand"/>
                <a:ea typeface="Shrikhand"/>
                <a:cs typeface="Shrikhand"/>
                <a:sym typeface="Shrikhand"/>
              </a:rPr>
              <a:t>Pressure performance: last 5 overs</a:t>
            </a:r>
          </a:p>
          <a:p>
            <a:pPr algn="ctr">
              <a:lnSpc>
                <a:spcPts val="2926"/>
              </a:lnSpc>
            </a:pPr>
            <a:endParaRPr lang="en-US" sz="2153">
              <a:solidFill>
                <a:srgbClr val="9DACBB"/>
              </a:solidFill>
              <a:latin typeface="Shrikhand"/>
              <a:ea typeface="Shrikhand"/>
              <a:cs typeface="Shrikhand"/>
              <a:sym typeface="Shrikhand"/>
            </a:endParaRPr>
          </a:p>
        </p:txBody>
      </p:sp>
      <p:sp>
        <p:nvSpPr>
          <p:cNvPr id="7" name="TextBox 7"/>
          <p:cNvSpPr txBox="1"/>
          <p:nvPr/>
        </p:nvSpPr>
        <p:spPr>
          <a:xfrm>
            <a:off x="13584553" y="5434494"/>
            <a:ext cx="4725102" cy="4314436"/>
          </a:xfrm>
          <a:prstGeom prst="rect">
            <a:avLst/>
          </a:prstGeom>
        </p:spPr>
        <p:txBody>
          <a:bodyPr lIns="0" tIns="0" rIns="0" bIns="0" rtlCol="0" anchor="t">
            <a:spAutoFit/>
          </a:bodyPr>
          <a:lstStyle/>
          <a:p>
            <a:pPr algn="ctr">
              <a:lnSpc>
                <a:spcPts val="2646"/>
              </a:lnSpc>
            </a:pPr>
            <a:r>
              <a:rPr lang="en-US" sz="1890">
                <a:solidFill>
                  <a:srgbClr val="FF66C4"/>
                </a:solidFill>
                <a:latin typeface="Shrikhand"/>
                <a:ea typeface="Shrikhand"/>
                <a:cs typeface="Shrikhand"/>
                <a:sym typeface="Shrikhand"/>
              </a:rPr>
              <a:t>Dashboard 6: Season-wise Trends</a:t>
            </a:r>
          </a:p>
          <a:p>
            <a:pPr marL="408117" lvl="1" indent="-204059" algn="ctr">
              <a:lnSpc>
                <a:spcPts val="2646"/>
              </a:lnSpc>
              <a:buFont typeface="Arial"/>
              <a:buChar char="•"/>
            </a:pPr>
            <a:r>
              <a:rPr lang="en-US" sz="1890">
                <a:solidFill>
                  <a:srgbClr val="FF66C4"/>
                </a:solidFill>
                <a:latin typeface="Shrikhand"/>
                <a:ea typeface="Shrikhand"/>
                <a:cs typeface="Shrikhand"/>
                <a:sym typeface="Shrikhand"/>
              </a:rPr>
              <a:t>Player participation trend by season</a:t>
            </a:r>
          </a:p>
          <a:p>
            <a:pPr marL="408117" lvl="1" indent="-204059" algn="ctr">
              <a:lnSpc>
                <a:spcPts val="2646"/>
              </a:lnSpc>
              <a:buFont typeface="Arial"/>
              <a:buChar char="•"/>
            </a:pPr>
            <a:r>
              <a:rPr lang="en-US" sz="1890">
                <a:solidFill>
                  <a:srgbClr val="FF66C4"/>
                </a:solidFill>
                <a:latin typeface="Shrikhand"/>
                <a:ea typeface="Shrikhand"/>
                <a:cs typeface="Shrikhand"/>
                <a:sym typeface="Shrikhand"/>
              </a:rPr>
              <a:t> </a:t>
            </a:r>
          </a:p>
          <a:p>
            <a:pPr marL="408117" lvl="1" indent="-204059" algn="ctr">
              <a:lnSpc>
                <a:spcPts val="2646"/>
              </a:lnSpc>
              <a:buFont typeface="Arial"/>
              <a:buChar char="•"/>
            </a:pPr>
            <a:r>
              <a:rPr lang="en-US" sz="1890">
                <a:solidFill>
                  <a:srgbClr val="FF66C4"/>
                </a:solidFill>
                <a:latin typeface="Shrikhand"/>
                <a:ea typeface="Shrikhand"/>
                <a:cs typeface="Shrikhand"/>
                <a:sym typeface="Shrikhand"/>
              </a:rPr>
              <a:t>Match totals vs overs comparison</a:t>
            </a:r>
          </a:p>
          <a:p>
            <a:pPr marL="408117" lvl="1" indent="-204059" algn="ctr">
              <a:lnSpc>
                <a:spcPts val="2646"/>
              </a:lnSpc>
              <a:buFont typeface="Arial"/>
              <a:buChar char="•"/>
            </a:pPr>
            <a:r>
              <a:rPr lang="en-US" sz="1890">
                <a:solidFill>
                  <a:srgbClr val="FF66C4"/>
                </a:solidFill>
                <a:latin typeface="Shrikhand"/>
                <a:ea typeface="Shrikhand"/>
                <a:cs typeface="Shrikhand"/>
                <a:sym typeface="Shrikhand"/>
              </a:rPr>
              <a:t> </a:t>
            </a:r>
          </a:p>
          <a:p>
            <a:pPr marL="408117" lvl="1" indent="-204059" algn="ctr">
              <a:lnSpc>
                <a:spcPts val="2646"/>
              </a:lnSpc>
              <a:buFont typeface="Arial"/>
              <a:buChar char="•"/>
            </a:pPr>
            <a:r>
              <a:rPr lang="en-US" sz="1890">
                <a:solidFill>
                  <a:srgbClr val="FF66C4"/>
                </a:solidFill>
                <a:latin typeface="Shrikhand"/>
                <a:ea typeface="Shrikhand"/>
                <a:cs typeface="Shrikhand"/>
                <a:sym typeface="Shrikhand"/>
              </a:rPr>
              <a:t>Strike rate evolution over years</a:t>
            </a:r>
          </a:p>
          <a:p>
            <a:pPr marL="408117" lvl="1" indent="-204059" algn="ctr">
              <a:lnSpc>
                <a:spcPts val="2646"/>
              </a:lnSpc>
              <a:buFont typeface="Arial"/>
              <a:buChar char="•"/>
            </a:pPr>
            <a:r>
              <a:rPr lang="en-US" sz="1890">
                <a:solidFill>
                  <a:srgbClr val="FF66C4"/>
                </a:solidFill>
                <a:latin typeface="Shrikhand"/>
                <a:ea typeface="Shrikhand"/>
                <a:cs typeface="Shrikhand"/>
                <a:sym typeface="Shrikhand"/>
              </a:rPr>
              <a:t> </a:t>
            </a:r>
          </a:p>
          <a:p>
            <a:pPr marL="408117" lvl="1" indent="-204059" algn="ctr">
              <a:lnSpc>
                <a:spcPts val="2646"/>
              </a:lnSpc>
              <a:buFont typeface="Arial"/>
              <a:buChar char="•"/>
            </a:pPr>
            <a:r>
              <a:rPr lang="en-US" sz="1890">
                <a:solidFill>
                  <a:srgbClr val="FF66C4"/>
                </a:solidFill>
                <a:latin typeface="Shrikhand"/>
                <a:ea typeface="Shrikhand"/>
                <a:cs typeface="Shrikhand"/>
                <a:sym typeface="Shrikhand"/>
              </a:rPr>
              <a:t>Bowling economy trends</a:t>
            </a:r>
          </a:p>
          <a:p>
            <a:pPr marL="408117" lvl="1" indent="-204059" algn="ctr">
              <a:lnSpc>
                <a:spcPts val="2646"/>
              </a:lnSpc>
              <a:buFont typeface="Arial"/>
              <a:buChar char="•"/>
            </a:pPr>
            <a:r>
              <a:rPr lang="en-US" sz="1890">
                <a:solidFill>
                  <a:srgbClr val="FF66C4"/>
                </a:solidFill>
                <a:latin typeface="Shrikhand"/>
                <a:ea typeface="Shrikhand"/>
                <a:cs typeface="Shrikhand"/>
                <a:sym typeface="Shrikhand"/>
              </a:rPr>
              <a:t> </a:t>
            </a:r>
          </a:p>
          <a:p>
            <a:pPr marL="408117" lvl="1" indent="-204059" algn="ctr">
              <a:lnSpc>
                <a:spcPts val="2646"/>
              </a:lnSpc>
              <a:buFont typeface="Arial"/>
              <a:buChar char="•"/>
            </a:pPr>
            <a:r>
              <a:rPr lang="en-US" sz="1890">
                <a:solidFill>
                  <a:srgbClr val="FF66C4"/>
                </a:solidFill>
                <a:latin typeface="Shrikhand"/>
                <a:ea typeface="Shrikhand"/>
                <a:cs typeface="Shrikhand"/>
                <a:sym typeface="Shrikhand"/>
              </a:rPr>
              <a:t>Season-level KPI dashboard</a:t>
            </a:r>
          </a:p>
          <a:p>
            <a:pPr algn="ctr">
              <a:lnSpc>
                <a:spcPts val="2646"/>
              </a:lnSpc>
            </a:pPr>
            <a:r>
              <a:rPr lang="en-US" sz="1890">
                <a:solidFill>
                  <a:srgbClr val="FF66C4"/>
                </a:solidFill>
                <a:latin typeface="Shrikhand"/>
                <a:ea typeface="Shrikhand"/>
                <a:cs typeface="Shrikhand"/>
                <a:sym typeface="Shrikhand"/>
              </a:rPr>
              <a:t> </a:t>
            </a:r>
          </a:p>
          <a:p>
            <a:pPr algn="ctr">
              <a:lnSpc>
                <a:spcPts val="2646"/>
              </a:lnSpc>
            </a:pPr>
            <a:endParaRPr lang="en-US" sz="1890">
              <a:solidFill>
                <a:srgbClr val="FF66C4"/>
              </a:solidFill>
              <a:latin typeface="Shrikhand"/>
              <a:ea typeface="Shrikhand"/>
              <a:cs typeface="Shrikhand"/>
              <a:sym typeface="Shrikha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79341" y="1158237"/>
            <a:ext cx="15729318" cy="8870289"/>
          </a:xfrm>
          <a:custGeom>
            <a:avLst/>
            <a:gdLst/>
            <a:ahLst/>
            <a:cxnLst/>
            <a:rect l="l" t="t" r="r" b="b"/>
            <a:pathLst>
              <a:path w="15729318" h="8870289">
                <a:moveTo>
                  <a:pt x="0" y="0"/>
                </a:moveTo>
                <a:lnTo>
                  <a:pt x="15729318" y="0"/>
                </a:lnTo>
                <a:lnTo>
                  <a:pt x="15729318" y="8870290"/>
                </a:lnTo>
                <a:lnTo>
                  <a:pt x="0" y="8870290"/>
                </a:lnTo>
                <a:lnTo>
                  <a:pt x="0" y="0"/>
                </a:lnTo>
                <a:close/>
              </a:path>
            </a:pathLst>
          </a:custGeom>
          <a:blipFill>
            <a:blip r:embed="rId2"/>
            <a:stretch>
              <a:fillRect t="-140" r="-536" b="-140"/>
            </a:stretch>
          </a:blipFill>
        </p:spPr>
      </p:sp>
      <p:sp>
        <p:nvSpPr>
          <p:cNvPr id="3" name="TextBox 3"/>
          <p:cNvSpPr txBox="1"/>
          <p:nvPr/>
        </p:nvSpPr>
        <p:spPr>
          <a:xfrm>
            <a:off x="4679160" y="141605"/>
            <a:ext cx="10496457" cy="1359534"/>
          </a:xfrm>
          <a:prstGeom prst="rect">
            <a:avLst/>
          </a:prstGeom>
        </p:spPr>
        <p:txBody>
          <a:bodyPr lIns="0" tIns="0" rIns="0" bIns="0" rtlCol="0" anchor="t">
            <a:spAutoFit/>
          </a:bodyPr>
          <a:lstStyle/>
          <a:p>
            <a:pPr algn="ctr">
              <a:lnSpc>
                <a:spcPts val="7279"/>
              </a:lnSpc>
            </a:pPr>
            <a:r>
              <a:rPr lang="en-US" sz="5199" b="1" i="1" u="sng">
                <a:solidFill>
                  <a:srgbClr val="FFBD59"/>
                </a:solidFill>
                <a:latin typeface="Canva Sans Bold Italics"/>
                <a:ea typeface="Canva Sans Bold Italics"/>
                <a:cs typeface="Canva Sans Bold Italics"/>
                <a:sym typeface="Canva Sans Bold Italics"/>
              </a:rPr>
              <a:t>Dashboard 1: Season Highlights</a:t>
            </a:r>
          </a:p>
          <a:p>
            <a:pPr algn="ctr">
              <a:lnSpc>
                <a:spcPts val="3500"/>
              </a:lnSpc>
            </a:pPr>
            <a:endParaRPr lang="en-US" sz="5199" b="1" i="1" u="sng">
              <a:solidFill>
                <a:srgbClr val="FFBD59"/>
              </a:solidFill>
              <a:latin typeface="Canva Sans Bold Italics"/>
              <a:ea typeface="Canva Sans Bold Italics"/>
              <a:cs typeface="Canva Sans Bold Italics"/>
              <a:sym typeface="Canva Sans Bold Itali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49162" y="-55845"/>
            <a:ext cx="17484448" cy="1877695"/>
          </a:xfrm>
          <a:prstGeom prst="rect">
            <a:avLst/>
          </a:prstGeom>
        </p:spPr>
        <p:txBody>
          <a:bodyPr lIns="0" tIns="0" rIns="0" bIns="0" rtlCol="0" anchor="t">
            <a:spAutoFit/>
          </a:bodyPr>
          <a:lstStyle/>
          <a:p>
            <a:pPr algn="ctr">
              <a:lnSpc>
                <a:spcPts val="7279"/>
              </a:lnSpc>
            </a:pPr>
            <a:r>
              <a:rPr lang="en-US" sz="5199">
                <a:solidFill>
                  <a:srgbClr val="CB6CE6"/>
                </a:solidFill>
                <a:latin typeface="Horizon"/>
                <a:ea typeface="Horizon"/>
                <a:cs typeface="Horizon"/>
                <a:sym typeface="Horizon"/>
              </a:rPr>
              <a:t>Dashboard 1: Season Highlights</a:t>
            </a:r>
          </a:p>
          <a:p>
            <a:pPr algn="ctr">
              <a:lnSpc>
                <a:spcPts val="7279"/>
              </a:lnSpc>
            </a:pPr>
            <a:r>
              <a:rPr lang="en-US" sz="5199">
                <a:solidFill>
                  <a:srgbClr val="CB6CE6"/>
                </a:solidFill>
                <a:latin typeface="Horizon"/>
                <a:ea typeface="Horizon"/>
                <a:cs typeface="Horizon"/>
                <a:sym typeface="Horizon"/>
              </a:rPr>
              <a:t>summery</a:t>
            </a:r>
          </a:p>
        </p:txBody>
      </p:sp>
      <p:sp>
        <p:nvSpPr>
          <p:cNvPr id="3" name="TextBox 3"/>
          <p:cNvSpPr txBox="1"/>
          <p:nvPr/>
        </p:nvSpPr>
        <p:spPr>
          <a:xfrm>
            <a:off x="359856" y="1959865"/>
            <a:ext cx="4810601" cy="4389881"/>
          </a:xfrm>
          <a:prstGeom prst="rect">
            <a:avLst/>
          </a:prstGeom>
        </p:spPr>
        <p:txBody>
          <a:bodyPr lIns="0" tIns="0" rIns="0" bIns="0" rtlCol="0" anchor="t">
            <a:spAutoFit/>
          </a:bodyPr>
          <a:lstStyle/>
          <a:p>
            <a:pPr algn="ctr">
              <a:lnSpc>
                <a:spcPts val="3213"/>
              </a:lnSpc>
            </a:pPr>
            <a:r>
              <a:rPr lang="en-US" sz="2295" b="1">
                <a:solidFill>
                  <a:srgbClr val="D1B779"/>
                </a:solidFill>
                <a:latin typeface="Canva Sans Bold"/>
                <a:ea typeface="Canva Sans Bold"/>
                <a:cs typeface="Canva Sans Bold"/>
                <a:sym typeface="Canva Sans Bold"/>
              </a:rPr>
              <a:t>Overall Highlights</a:t>
            </a:r>
          </a:p>
          <a:p>
            <a:pPr algn="ctr">
              <a:lnSpc>
                <a:spcPts val="3213"/>
              </a:lnSpc>
            </a:pPr>
            <a:r>
              <a:rPr lang="en-US" sz="2295" b="1">
                <a:solidFill>
                  <a:srgbClr val="D1B779"/>
                </a:solidFill>
                <a:latin typeface="Canva Sans Bold"/>
                <a:ea typeface="Canva Sans Bold"/>
                <a:cs typeface="Canva Sans Bold"/>
                <a:sym typeface="Canva Sans Bold"/>
              </a:rPr>
              <a:t>Total Runs Scored: 321K</a:t>
            </a:r>
          </a:p>
          <a:p>
            <a:pPr algn="ctr">
              <a:lnSpc>
                <a:spcPts val="3213"/>
              </a:lnSpc>
            </a:pPr>
            <a:endParaRPr lang="en-US" sz="2295" b="1">
              <a:solidFill>
                <a:srgbClr val="D1B779"/>
              </a:solidFill>
              <a:latin typeface="Canva Sans Bold"/>
              <a:ea typeface="Canva Sans Bold"/>
              <a:cs typeface="Canva Sans Bold"/>
              <a:sym typeface="Canva Sans Bold"/>
            </a:endParaRPr>
          </a:p>
          <a:p>
            <a:pPr algn="ctr">
              <a:lnSpc>
                <a:spcPts val="3213"/>
              </a:lnSpc>
            </a:pPr>
            <a:r>
              <a:rPr lang="en-US" sz="2295" b="1">
                <a:solidFill>
                  <a:srgbClr val="D1B779"/>
                </a:solidFill>
                <a:latin typeface="Canva Sans Bold"/>
                <a:ea typeface="Canva Sans Bold"/>
                <a:cs typeface="Canva Sans Bold"/>
                <a:sym typeface="Canva Sans Bold"/>
              </a:rPr>
              <a:t>Fours Per Season: 28K</a:t>
            </a:r>
          </a:p>
          <a:p>
            <a:pPr algn="ctr">
              <a:lnSpc>
                <a:spcPts val="3213"/>
              </a:lnSpc>
            </a:pPr>
            <a:endParaRPr lang="en-US" sz="2295" b="1">
              <a:solidFill>
                <a:srgbClr val="D1B779"/>
              </a:solidFill>
              <a:latin typeface="Canva Sans Bold"/>
              <a:ea typeface="Canva Sans Bold"/>
              <a:cs typeface="Canva Sans Bold"/>
              <a:sym typeface="Canva Sans Bold"/>
            </a:endParaRPr>
          </a:p>
          <a:p>
            <a:pPr algn="ctr">
              <a:lnSpc>
                <a:spcPts val="3213"/>
              </a:lnSpc>
            </a:pPr>
            <a:r>
              <a:rPr lang="en-US" sz="2295" b="1">
                <a:solidFill>
                  <a:srgbClr val="D1B779"/>
                </a:solidFill>
                <a:latin typeface="Canva Sans Bold"/>
                <a:ea typeface="Canva Sans Bold"/>
                <a:cs typeface="Canva Sans Bold"/>
                <a:sym typeface="Canva Sans Bold"/>
              </a:rPr>
              <a:t>Sixes Per Season: 12K</a:t>
            </a:r>
          </a:p>
          <a:p>
            <a:pPr algn="ctr">
              <a:lnSpc>
                <a:spcPts val="3213"/>
              </a:lnSpc>
            </a:pPr>
            <a:endParaRPr lang="en-US" sz="2295" b="1">
              <a:solidFill>
                <a:srgbClr val="D1B779"/>
              </a:solidFill>
              <a:latin typeface="Canva Sans Bold"/>
              <a:ea typeface="Canva Sans Bold"/>
              <a:cs typeface="Canva Sans Bold"/>
              <a:sym typeface="Canva Sans Bold"/>
            </a:endParaRPr>
          </a:p>
          <a:p>
            <a:pPr algn="ctr">
              <a:lnSpc>
                <a:spcPts val="3213"/>
              </a:lnSpc>
            </a:pPr>
            <a:r>
              <a:rPr lang="en-US" sz="2295" b="1">
                <a:solidFill>
                  <a:srgbClr val="D1B779"/>
                </a:solidFill>
                <a:latin typeface="Canva Sans Bold"/>
                <a:ea typeface="Canva Sans Bold"/>
                <a:cs typeface="Canva Sans Bold"/>
                <a:sym typeface="Canva Sans Bold"/>
              </a:rPr>
              <a:t>Average Wickets: 6 per match</a:t>
            </a:r>
          </a:p>
          <a:p>
            <a:pPr algn="ctr">
              <a:lnSpc>
                <a:spcPts val="3213"/>
              </a:lnSpc>
            </a:pPr>
            <a:endParaRPr lang="en-US" sz="2295" b="1">
              <a:solidFill>
                <a:srgbClr val="D1B779"/>
              </a:solidFill>
              <a:latin typeface="Canva Sans Bold"/>
              <a:ea typeface="Canva Sans Bold"/>
              <a:cs typeface="Canva Sans Bold"/>
              <a:sym typeface="Canva Sans Bold"/>
            </a:endParaRPr>
          </a:p>
          <a:p>
            <a:pPr algn="ctr">
              <a:lnSpc>
                <a:spcPts val="3213"/>
              </a:lnSpc>
            </a:pPr>
            <a:r>
              <a:rPr lang="en-US" sz="2295" b="1">
                <a:solidFill>
                  <a:srgbClr val="D1B779"/>
                </a:solidFill>
                <a:latin typeface="Canva Sans Bold"/>
                <a:ea typeface="Canva Sans Bold"/>
                <a:cs typeface="Canva Sans Bold"/>
                <a:sym typeface="Canva Sans Bold"/>
              </a:rPr>
              <a:t>Average Runs Win Margin: 30 runs</a:t>
            </a:r>
          </a:p>
          <a:p>
            <a:pPr algn="ctr">
              <a:lnSpc>
                <a:spcPts val="3213"/>
              </a:lnSpc>
            </a:pPr>
            <a:endParaRPr lang="en-US" sz="2295" b="1">
              <a:solidFill>
                <a:srgbClr val="D1B779"/>
              </a:solidFill>
              <a:latin typeface="Canva Sans Bold"/>
              <a:ea typeface="Canva Sans Bold"/>
              <a:cs typeface="Canva Sans Bold"/>
              <a:sym typeface="Canva Sans Bold"/>
            </a:endParaRPr>
          </a:p>
        </p:txBody>
      </p:sp>
      <p:sp>
        <p:nvSpPr>
          <p:cNvPr id="4" name="TextBox 4"/>
          <p:cNvSpPr txBox="1"/>
          <p:nvPr/>
        </p:nvSpPr>
        <p:spPr>
          <a:xfrm>
            <a:off x="6144090" y="1783750"/>
            <a:ext cx="7734270" cy="3491950"/>
          </a:xfrm>
          <a:prstGeom prst="rect">
            <a:avLst/>
          </a:prstGeom>
        </p:spPr>
        <p:txBody>
          <a:bodyPr lIns="0" tIns="0" rIns="0" bIns="0" rtlCol="0" anchor="t">
            <a:spAutoFit/>
          </a:bodyPr>
          <a:lstStyle/>
          <a:p>
            <a:pPr algn="ctr">
              <a:lnSpc>
                <a:spcPts val="3084"/>
              </a:lnSpc>
            </a:pPr>
            <a:r>
              <a:rPr lang="en-US" sz="2203" b="1">
                <a:solidFill>
                  <a:srgbClr val="6D6D6D"/>
                </a:solidFill>
                <a:latin typeface="Canva Sans Bold"/>
                <a:ea typeface="Canva Sans Bold"/>
                <a:cs typeface="Canva Sans Bold"/>
                <a:sym typeface="Canva Sans Bold"/>
              </a:rPr>
              <a:t>Match Analysis</a:t>
            </a:r>
          </a:p>
          <a:p>
            <a:pPr algn="ctr">
              <a:lnSpc>
                <a:spcPts val="3084"/>
              </a:lnSpc>
            </a:pPr>
            <a:r>
              <a:rPr lang="en-US" sz="2203" b="1">
                <a:solidFill>
                  <a:srgbClr val="6D6D6D"/>
                </a:solidFill>
                <a:latin typeface="Canva Sans Bold"/>
                <a:ea typeface="Canva Sans Bold"/>
                <a:cs typeface="Canva Sans Bold"/>
                <a:sym typeface="Canva Sans Bold"/>
              </a:rPr>
              <a:t>📅 Match Played per Season (Donut Chart)</a:t>
            </a:r>
          </a:p>
          <a:p>
            <a:pPr algn="ctr">
              <a:lnSpc>
                <a:spcPts val="3084"/>
              </a:lnSpc>
            </a:pPr>
            <a:r>
              <a:rPr lang="en-US" sz="2203" b="1">
                <a:solidFill>
                  <a:srgbClr val="6D6D6D"/>
                </a:solidFill>
                <a:latin typeface="Canva Sans Bold"/>
                <a:ea typeface="Canva Sans Bold"/>
                <a:cs typeface="Canva Sans Bold"/>
                <a:sym typeface="Canva Sans Bold"/>
              </a:rPr>
              <a:t>Seasons from 2011 to 2023 are included.</a:t>
            </a:r>
          </a:p>
          <a:p>
            <a:pPr algn="ctr">
              <a:lnSpc>
                <a:spcPts val="3084"/>
              </a:lnSpc>
            </a:pPr>
            <a:endParaRPr lang="en-US" sz="2203" b="1">
              <a:solidFill>
                <a:srgbClr val="6D6D6D"/>
              </a:solidFill>
              <a:latin typeface="Canva Sans Bold"/>
              <a:ea typeface="Canva Sans Bold"/>
              <a:cs typeface="Canva Sans Bold"/>
              <a:sym typeface="Canva Sans Bold"/>
            </a:endParaRPr>
          </a:p>
          <a:p>
            <a:pPr algn="ctr">
              <a:lnSpc>
                <a:spcPts val="3084"/>
              </a:lnSpc>
            </a:pPr>
            <a:r>
              <a:rPr lang="en-US" sz="2203" b="1">
                <a:solidFill>
                  <a:srgbClr val="6D6D6D"/>
                </a:solidFill>
                <a:latin typeface="Canva Sans Bold"/>
                <a:ea typeface="Canva Sans Bold"/>
                <a:cs typeface="Canva Sans Bold"/>
                <a:sym typeface="Canva Sans Bold"/>
              </a:rPr>
              <a:t>Each season had approximately 56–74 matches.</a:t>
            </a:r>
          </a:p>
          <a:p>
            <a:pPr algn="ctr">
              <a:lnSpc>
                <a:spcPts val="3084"/>
              </a:lnSpc>
            </a:pPr>
            <a:endParaRPr lang="en-US" sz="2203" b="1">
              <a:solidFill>
                <a:srgbClr val="6D6D6D"/>
              </a:solidFill>
              <a:latin typeface="Canva Sans Bold"/>
              <a:ea typeface="Canva Sans Bold"/>
              <a:cs typeface="Canva Sans Bold"/>
              <a:sym typeface="Canva Sans Bold"/>
            </a:endParaRPr>
          </a:p>
          <a:p>
            <a:pPr algn="ctr">
              <a:lnSpc>
                <a:spcPts val="3084"/>
              </a:lnSpc>
            </a:pPr>
            <a:r>
              <a:rPr lang="en-US" sz="2203" b="1">
                <a:solidFill>
                  <a:srgbClr val="6D6D6D"/>
                </a:solidFill>
                <a:latin typeface="Canva Sans Bold"/>
                <a:ea typeface="Canva Sans Bold"/>
                <a:cs typeface="Canva Sans Bold"/>
                <a:sym typeface="Canva Sans Bold"/>
              </a:rPr>
              <a:t>2012 and 2013 had the highest matches played (74 each).</a:t>
            </a:r>
          </a:p>
          <a:p>
            <a:pPr algn="ctr">
              <a:lnSpc>
                <a:spcPts val="3084"/>
              </a:lnSpc>
            </a:pPr>
            <a:endParaRPr lang="en-US" sz="2203" b="1">
              <a:solidFill>
                <a:srgbClr val="6D6D6D"/>
              </a:solidFill>
              <a:latin typeface="Canva Sans Bold"/>
              <a:ea typeface="Canva Sans Bold"/>
              <a:cs typeface="Canva Sans Bold"/>
              <a:sym typeface="Canva Sans Bold"/>
            </a:endParaRPr>
          </a:p>
          <a:p>
            <a:pPr algn="ctr">
              <a:lnSpc>
                <a:spcPts val="3084"/>
              </a:lnSpc>
            </a:pPr>
            <a:endParaRPr lang="en-US" sz="2203" b="1">
              <a:solidFill>
                <a:srgbClr val="6D6D6D"/>
              </a:solidFill>
              <a:latin typeface="Canva Sans Bold"/>
              <a:ea typeface="Canva Sans Bold"/>
              <a:cs typeface="Canva Sans Bold"/>
              <a:sym typeface="Canva Sans Bold"/>
            </a:endParaRPr>
          </a:p>
        </p:txBody>
      </p:sp>
      <p:sp>
        <p:nvSpPr>
          <p:cNvPr id="5" name="TextBox 5"/>
          <p:cNvSpPr txBox="1"/>
          <p:nvPr/>
        </p:nvSpPr>
        <p:spPr>
          <a:xfrm>
            <a:off x="359856" y="6502146"/>
            <a:ext cx="5235416" cy="3642183"/>
          </a:xfrm>
          <a:prstGeom prst="rect">
            <a:avLst/>
          </a:prstGeom>
        </p:spPr>
        <p:txBody>
          <a:bodyPr lIns="0" tIns="0" rIns="0" bIns="0" rtlCol="0" anchor="t">
            <a:spAutoFit/>
          </a:bodyPr>
          <a:lstStyle/>
          <a:p>
            <a:pPr algn="ctr">
              <a:lnSpc>
                <a:spcPts val="2424"/>
              </a:lnSpc>
            </a:pPr>
            <a:r>
              <a:rPr lang="en-US" sz="1731">
                <a:solidFill>
                  <a:srgbClr val="FFFFFF"/>
                </a:solidFill>
                <a:latin typeface="Canva Sans"/>
                <a:ea typeface="Canva Sans"/>
                <a:cs typeface="Canva Sans"/>
                <a:sym typeface="Canva Sans"/>
              </a:rPr>
              <a:t>🏏 </a:t>
            </a:r>
            <a:r>
              <a:rPr lang="en-US" sz="1731" b="1">
                <a:solidFill>
                  <a:srgbClr val="D14B41"/>
                </a:solidFill>
                <a:latin typeface="Canva Sans Bold"/>
                <a:ea typeface="Canva Sans Bold"/>
                <a:cs typeface="Canva Sans Bold"/>
                <a:sym typeface="Canva Sans Bold"/>
              </a:rPr>
              <a:t>Match Played per Season by Team (Bar Chart)</a:t>
            </a:r>
          </a:p>
          <a:p>
            <a:pPr algn="ctr">
              <a:lnSpc>
                <a:spcPts val="2424"/>
              </a:lnSpc>
            </a:pPr>
            <a:r>
              <a:rPr lang="en-US" sz="1731" b="1">
                <a:solidFill>
                  <a:srgbClr val="D14B41"/>
                </a:solidFill>
                <a:latin typeface="Canva Sans Bold"/>
                <a:ea typeface="Canva Sans Bold"/>
                <a:cs typeface="Canva Sans Bold"/>
                <a:sym typeface="Canva Sans Bold"/>
              </a:rPr>
              <a:t>Top teams with most matches:</a:t>
            </a:r>
          </a:p>
          <a:p>
            <a:pPr algn="ctr">
              <a:lnSpc>
                <a:spcPts val="2424"/>
              </a:lnSpc>
            </a:pPr>
            <a:endParaRPr lang="en-US" sz="1731" b="1">
              <a:solidFill>
                <a:srgbClr val="D14B41"/>
              </a:solidFill>
              <a:latin typeface="Canva Sans Bold"/>
              <a:ea typeface="Canva Sans Bold"/>
              <a:cs typeface="Canva Sans Bold"/>
              <a:sym typeface="Canva Sans Bold"/>
            </a:endParaRPr>
          </a:p>
          <a:p>
            <a:pPr algn="ctr">
              <a:lnSpc>
                <a:spcPts val="2424"/>
              </a:lnSpc>
            </a:pPr>
            <a:r>
              <a:rPr lang="en-US" sz="1731" b="1">
                <a:solidFill>
                  <a:srgbClr val="D14B41"/>
                </a:solidFill>
                <a:latin typeface="Canva Sans Bold"/>
                <a:ea typeface="Canva Sans Bold"/>
                <a:cs typeface="Canva Sans Bold"/>
                <a:sym typeface="Canva Sans Bold"/>
              </a:rPr>
              <a:t>Royal Challengers Bangalore</a:t>
            </a:r>
          </a:p>
          <a:p>
            <a:pPr algn="ctr">
              <a:lnSpc>
                <a:spcPts val="2424"/>
              </a:lnSpc>
            </a:pPr>
            <a:endParaRPr lang="en-US" sz="1731" b="1">
              <a:solidFill>
                <a:srgbClr val="D14B41"/>
              </a:solidFill>
              <a:latin typeface="Canva Sans Bold"/>
              <a:ea typeface="Canva Sans Bold"/>
              <a:cs typeface="Canva Sans Bold"/>
              <a:sym typeface="Canva Sans Bold"/>
            </a:endParaRPr>
          </a:p>
          <a:p>
            <a:pPr algn="ctr">
              <a:lnSpc>
                <a:spcPts val="2424"/>
              </a:lnSpc>
            </a:pPr>
            <a:r>
              <a:rPr lang="en-US" sz="1731" b="1">
                <a:solidFill>
                  <a:srgbClr val="D14B41"/>
                </a:solidFill>
                <a:latin typeface="Canva Sans Bold"/>
                <a:ea typeface="Canva Sans Bold"/>
                <a:cs typeface="Canva Sans Bold"/>
                <a:sym typeface="Canva Sans Bold"/>
              </a:rPr>
              <a:t>Chennai Super Kings</a:t>
            </a:r>
          </a:p>
          <a:p>
            <a:pPr algn="ctr">
              <a:lnSpc>
                <a:spcPts val="2424"/>
              </a:lnSpc>
            </a:pPr>
            <a:endParaRPr lang="en-US" sz="1731" b="1">
              <a:solidFill>
                <a:srgbClr val="D14B41"/>
              </a:solidFill>
              <a:latin typeface="Canva Sans Bold"/>
              <a:ea typeface="Canva Sans Bold"/>
              <a:cs typeface="Canva Sans Bold"/>
              <a:sym typeface="Canva Sans Bold"/>
            </a:endParaRPr>
          </a:p>
          <a:p>
            <a:pPr algn="ctr">
              <a:lnSpc>
                <a:spcPts val="2424"/>
              </a:lnSpc>
            </a:pPr>
            <a:r>
              <a:rPr lang="en-US" sz="1731" b="1">
                <a:solidFill>
                  <a:srgbClr val="D14B41"/>
                </a:solidFill>
                <a:latin typeface="Canva Sans Bold"/>
                <a:ea typeface="Canva Sans Bold"/>
                <a:cs typeface="Canva Sans Bold"/>
                <a:sym typeface="Canva Sans Bold"/>
              </a:rPr>
              <a:t>Mumbai Indians</a:t>
            </a:r>
          </a:p>
          <a:p>
            <a:pPr algn="ctr">
              <a:lnSpc>
                <a:spcPts val="2424"/>
              </a:lnSpc>
            </a:pPr>
            <a:endParaRPr lang="en-US" sz="1731" b="1">
              <a:solidFill>
                <a:srgbClr val="D14B41"/>
              </a:solidFill>
              <a:latin typeface="Canva Sans Bold"/>
              <a:ea typeface="Canva Sans Bold"/>
              <a:cs typeface="Canva Sans Bold"/>
              <a:sym typeface="Canva Sans Bold"/>
            </a:endParaRPr>
          </a:p>
          <a:p>
            <a:pPr algn="ctr">
              <a:lnSpc>
                <a:spcPts val="2424"/>
              </a:lnSpc>
            </a:pPr>
            <a:r>
              <a:rPr lang="en-US" sz="1731" b="1">
                <a:solidFill>
                  <a:srgbClr val="D14B41"/>
                </a:solidFill>
                <a:latin typeface="Canva Sans Bold"/>
                <a:ea typeface="Canva Sans Bold"/>
                <a:cs typeface="Canva Sans Bold"/>
                <a:sym typeface="Canva Sans Bold"/>
              </a:rPr>
              <a:t>Kolkata Knight Riders</a:t>
            </a:r>
          </a:p>
          <a:p>
            <a:pPr algn="ctr">
              <a:lnSpc>
                <a:spcPts val="2424"/>
              </a:lnSpc>
            </a:pPr>
            <a:endParaRPr lang="en-US" sz="1731" b="1">
              <a:solidFill>
                <a:srgbClr val="D14B41"/>
              </a:solidFill>
              <a:latin typeface="Canva Sans Bold"/>
              <a:ea typeface="Canva Sans Bold"/>
              <a:cs typeface="Canva Sans Bold"/>
              <a:sym typeface="Canva Sans Bold"/>
            </a:endParaRPr>
          </a:p>
          <a:p>
            <a:pPr algn="ctr">
              <a:lnSpc>
                <a:spcPts val="2424"/>
              </a:lnSpc>
            </a:pPr>
            <a:endParaRPr lang="en-US" sz="1731" b="1">
              <a:solidFill>
                <a:srgbClr val="D14B41"/>
              </a:solidFill>
              <a:latin typeface="Canva Sans Bold"/>
              <a:ea typeface="Canva Sans Bold"/>
              <a:cs typeface="Canva Sans Bold"/>
              <a:sym typeface="Canva Sans Bold"/>
            </a:endParaRPr>
          </a:p>
        </p:txBody>
      </p:sp>
      <p:sp>
        <p:nvSpPr>
          <p:cNvPr id="6" name="TextBox 6"/>
          <p:cNvSpPr txBox="1"/>
          <p:nvPr/>
        </p:nvSpPr>
        <p:spPr>
          <a:xfrm>
            <a:off x="5739581" y="4662950"/>
            <a:ext cx="5690711" cy="4112666"/>
          </a:xfrm>
          <a:prstGeom prst="rect">
            <a:avLst/>
          </a:prstGeom>
        </p:spPr>
        <p:txBody>
          <a:bodyPr lIns="0" tIns="0" rIns="0" bIns="0" rtlCol="0" anchor="t">
            <a:spAutoFit/>
          </a:bodyPr>
          <a:lstStyle/>
          <a:p>
            <a:pPr algn="ctr">
              <a:lnSpc>
                <a:spcPts val="2742"/>
              </a:lnSpc>
            </a:pPr>
            <a:r>
              <a:rPr lang="en-US" sz="1959">
                <a:solidFill>
                  <a:srgbClr val="FFFFFF"/>
                </a:solidFill>
                <a:latin typeface="Canva Sans"/>
                <a:ea typeface="Canva Sans"/>
                <a:cs typeface="Canva Sans"/>
                <a:sym typeface="Canva Sans"/>
              </a:rPr>
              <a:t>🏆</a:t>
            </a:r>
            <a:r>
              <a:rPr lang="en-US" sz="1959" b="1">
                <a:solidFill>
                  <a:srgbClr val="AE7C6E"/>
                </a:solidFill>
                <a:latin typeface="Canva Sans Bold"/>
                <a:ea typeface="Canva Sans Bold"/>
                <a:cs typeface="Canva Sans Bold"/>
                <a:sym typeface="Canva Sans Bold"/>
              </a:rPr>
              <a:t> Match Played per Season by Match Winners</a:t>
            </a:r>
          </a:p>
          <a:p>
            <a:pPr algn="ctr">
              <a:lnSpc>
                <a:spcPts val="2742"/>
              </a:lnSpc>
            </a:pPr>
            <a:r>
              <a:rPr lang="en-US" sz="1959" b="1">
                <a:solidFill>
                  <a:srgbClr val="AE7C6E"/>
                </a:solidFill>
                <a:latin typeface="Canva Sans Bold"/>
                <a:ea typeface="Canva Sans Bold"/>
                <a:cs typeface="Canva Sans Bold"/>
                <a:sym typeface="Canva Sans Bold"/>
              </a:rPr>
              <a:t>Top winning teams:</a:t>
            </a:r>
          </a:p>
          <a:p>
            <a:pPr algn="ctr">
              <a:lnSpc>
                <a:spcPts val="2742"/>
              </a:lnSpc>
            </a:pPr>
            <a:endParaRPr lang="en-US" sz="1959" b="1">
              <a:solidFill>
                <a:srgbClr val="AE7C6E"/>
              </a:solidFill>
              <a:latin typeface="Canva Sans Bold"/>
              <a:ea typeface="Canva Sans Bold"/>
              <a:cs typeface="Canva Sans Bold"/>
              <a:sym typeface="Canva Sans Bold"/>
            </a:endParaRPr>
          </a:p>
          <a:p>
            <a:pPr algn="ctr">
              <a:lnSpc>
                <a:spcPts val="2742"/>
              </a:lnSpc>
            </a:pPr>
            <a:r>
              <a:rPr lang="en-US" sz="1959" b="1">
                <a:solidFill>
                  <a:srgbClr val="AE7C6E"/>
                </a:solidFill>
                <a:latin typeface="Canva Sans Bold"/>
                <a:ea typeface="Canva Sans Bold"/>
                <a:cs typeface="Canva Sans Bold"/>
                <a:sym typeface="Canva Sans Bold"/>
              </a:rPr>
              <a:t>Mumbai Indians</a:t>
            </a:r>
          </a:p>
          <a:p>
            <a:pPr algn="ctr">
              <a:lnSpc>
                <a:spcPts val="2742"/>
              </a:lnSpc>
            </a:pPr>
            <a:endParaRPr lang="en-US" sz="1959" b="1">
              <a:solidFill>
                <a:srgbClr val="AE7C6E"/>
              </a:solidFill>
              <a:latin typeface="Canva Sans Bold"/>
              <a:ea typeface="Canva Sans Bold"/>
              <a:cs typeface="Canva Sans Bold"/>
              <a:sym typeface="Canva Sans Bold"/>
            </a:endParaRPr>
          </a:p>
          <a:p>
            <a:pPr algn="ctr">
              <a:lnSpc>
                <a:spcPts val="2742"/>
              </a:lnSpc>
            </a:pPr>
            <a:r>
              <a:rPr lang="en-US" sz="1959" b="1">
                <a:solidFill>
                  <a:srgbClr val="AE7C6E"/>
                </a:solidFill>
                <a:latin typeface="Canva Sans Bold"/>
                <a:ea typeface="Canva Sans Bold"/>
                <a:cs typeface="Canva Sans Bold"/>
                <a:sym typeface="Canva Sans Bold"/>
              </a:rPr>
              <a:t>Chennai Super Kings</a:t>
            </a:r>
          </a:p>
          <a:p>
            <a:pPr algn="ctr">
              <a:lnSpc>
                <a:spcPts val="2742"/>
              </a:lnSpc>
            </a:pPr>
            <a:endParaRPr lang="en-US" sz="1959" b="1">
              <a:solidFill>
                <a:srgbClr val="AE7C6E"/>
              </a:solidFill>
              <a:latin typeface="Canva Sans Bold"/>
              <a:ea typeface="Canva Sans Bold"/>
              <a:cs typeface="Canva Sans Bold"/>
              <a:sym typeface="Canva Sans Bold"/>
            </a:endParaRPr>
          </a:p>
          <a:p>
            <a:pPr algn="ctr">
              <a:lnSpc>
                <a:spcPts val="2742"/>
              </a:lnSpc>
            </a:pPr>
            <a:r>
              <a:rPr lang="en-US" sz="1959" b="1">
                <a:solidFill>
                  <a:srgbClr val="AE7C6E"/>
                </a:solidFill>
                <a:latin typeface="Canva Sans Bold"/>
                <a:ea typeface="Canva Sans Bold"/>
                <a:cs typeface="Canva Sans Bold"/>
                <a:sym typeface="Canva Sans Bold"/>
              </a:rPr>
              <a:t>Kolkata Knight Riders</a:t>
            </a:r>
          </a:p>
          <a:p>
            <a:pPr algn="ctr">
              <a:lnSpc>
                <a:spcPts val="2742"/>
              </a:lnSpc>
            </a:pPr>
            <a:endParaRPr lang="en-US" sz="1959" b="1">
              <a:solidFill>
                <a:srgbClr val="AE7C6E"/>
              </a:solidFill>
              <a:latin typeface="Canva Sans Bold"/>
              <a:ea typeface="Canva Sans Bold"/>
              <a:cs typeface="Canva Sans Bold"/>
              <a:sym typeface="Canva Sans Bold"/>
            </a:endParaRPr>
          </a:p>
          <a:p>
            <a:pPr algn="ctr">
              <a:lnSpc>
                <a:spcPts val="2742"/>
              </a:lnSpc>
            </a:pPr>
            <a:r>
              <a:rPr lang="en-US" sz="1959" b="1">
                <a:solidFill>
                  <a:srgbClr val="AE7C6E"/>
                </a:solidFill>
                <a:latin typeface="Canva Sans Bold"/>
                <a:ea typeface="Canva Sans Bold"/>
                <a:cs typeface="Canva Sans Bold"/>
                <a:sym typeface="Canva Sans Bold"/>
              </a:rPr>
              <a:t>Royal Challengers Bangalore</a:t>
            </a:r>
          </a:p>
          <a:p>
            <a:pPr algn="ctr">
              <a:lnSpc>
                <a:spcPts val="2742"/>
              </a:lnSpc>
            </a:pPr>
            <a:endParaRPr lang="en-US" sz="1959" b="1">
              <a:solidFill>
                <a:srgbClr val="AE7C6E"/>
              </a:solidFill>
              <a:latin typeface="Canva Sans Bold"/>
              <a:ea typeface="Canva Sans Bold"/>
              <a:cs typeface="Canva Sans Bold"/>
              <a:sym typeface="Canva Sans Bold"/>
            </a:endParaRPr>
          </a:p>
          <a:p>
            <a:pPr algn="ctr">
              <a:lnSpc>
                <a:spcPts val="2742"/>
              </a:lnSpc>
            </a:pPr>
            <a:endParaRPr lang="en-US" sz="1959" b="1">
              <a:solidFill>
                <a:srgbClr val="AE7C6E"/>
              </a:solidFill>
              <a:latin typeface="Canva Sans Bold"/>
              <a:ea typeface="Canva Sans Bold"/>
              <a:cs typeface="Canva Sans Bold"/>
              <a:sym typeface="Canva Sans Bold"/>
            </a:endParaRPr>
          </a:p>
        </p:txBody>
      </p:sp>
      <p:sp>
        <p:nvSpPr>
          <p:cNvPr id="7" name="TextBox 7"/>
          <p:cNvSpPr txBox="1"/>
          <p:nvPr/>
        </p:nvSpPr>
        <p:spPr>
          <a:xfrm>
            <a:off x="14082412" y="3665337"/>
            <a:ext cx="3747373" cy="4069746"/>
          </a:xfrm>
          <a:prstGeom prst="rect">
            <a:avLst/>
          </a:prstGeom>
        </p:spPr>
        <p:txBody>
          <a:bodyPr lIns="0" tIns="0" rIns="0" bIns="0" rtlCol="0" anchor="t">
            <a:spAutoFit/>
          </a:bodyPr>
          <a:lstStyle/>
          <a:p>
            <a:pPr algn="ctr">
              <a:lnSpc>
                <a:spcPts val="2483"/>
              </a:lnSpc>
            </a:pPr>
            <a:r>
              <a:rPr lang="en-US" sz="1773">
                <a:solidFill>
                  <a:srgbClr val="FFFFFF"/>
                </a:solidFill>
                <a:latin typeface="Canva Sans"/>
                <a:ea typeface="Canva Sans"/>
                <a:cs typeface="Canva Sans"/>
                <a:sym typeface="Canva Sans"/>
              </a:rPr>
              <a:t>📂 </a:t>
            </a:r>
            <a:r>
              <a:rPr lang="en-US" sz="1773" b="1">
                <a:solidFill>
                  <a:srgbClr val="FF5757"/>
                </a:solidFill>
                <a:latin typeface="Canva Sans Bold"/>
                <a:ea typeface="Canva Sans Bold"/>
                <a:cs typeface="Canva Sans Bold"/>
                <a:sym typeface="Canva Sans Bold"/>
              </a:rPr>
              <a:t>Dashboard Navigation Buttons</a:t>
            </a:r>
          </a:p>
          <a:p>
            <a:pPr algn="ctr">
              <a:lnSpc>
                <a:spcPts val="2483"/>
              </a:lnSpc>
            </a:pPr>
            <a:r>
              <a:rPr lang="en-US" sz="1773" b="1">
                <a:solidFill>
                  <a:srgbClr val="FF5757"/>
                </a:solidFill>
                <a:latin typeface="Canva Sans Bold"/>
                <a:ea typeface="Canva Sans Bold"/>
                <a:cs typeface="Canva Sans Bold"/>
                <a:sym typeface="Canva Sans Bold"/>
              </a:rPr>
              <a:t>Season Highlights</a:t>
            </a:r>
          </a:p>
          <a:p>
            <a:pPr algn="ctr">
              <a:lnSpc>
                <a:spcPts val="2483"/>
              </a:lnSpc>
            </a:pPr>
            <a:endParaRPr lang="en-US" sz="1773" b="1">
              <a:solidFill>
                <a:srgbClr val="FF5757"/>
              </a:solidFill>
              <a:latin typeface="Canva Sans Bold"/>
              <a:ea typeface="Canva Sans Bold"/>
              <a:cs typeface="Canva Sans Bold"/>
              <a:sym typeface="Canva Sans Bold"/>
            </a:endParaRPr>
          </a:p>
          <a:p>
            <a:pPr algn="ctr">
              <a:lnSpc>
                <a:spcPts val="2483"/>
              </a:lnSpc>
            </a:pPr>
            <a:r>
              <a:rPr lang="en-US" sz="1773" b="1">
                <a:solidFill>
                  <a:srgbClr val="FF5757"/>
                </a:solidFill>
                <a:latin typeface="Canva Sans Bold"/>
                <a:ea typeface="Canva Sans Bold"/>
                <a:cs typeface="Canva Sans Bold"/>
                <a:sym typeface="Canva Sans Bold"/>
              </a:rPr>
              <a:t>Team Performance</a:t>
            </a:r>
          </a:p>
          <a:p>
            <a:pPr algn="ctr">
              <a:lnSpc>
                <a:spcPts val="2483"/>
              </a:lnSpc>
            </a:pPr>
            <a:endParaRPr lang="en-US" sz="1773" b="1">
              <a:solidFill>
                <a:srgbClr val="FF5757"/>
              </a:solidFill>
              <a:latin typeface="Canva Sans Bold"/>
              <a:ea typeface="Canva Sans Bold"/>
              <a:cs typeface="Canva Sans Bold"/>
              <a:sym typeface="Canva Sans Bold"/>
            </a:endParaRPr>
          </a:p>
          <a:p>
            <a:pPr algn="ctr">
              <a:lnSpc>
                <a:spcPts val="2483"/>
              </a:lnSpc>
            </a:pPr>
            <a:r>
              <a:rPr lang="en-US" sz="1773" b="1">
                <a:solidFill>
                  <a:srgbClr val="FF5757"/>
                </a:solidFill>
                <a:latin typeface="Canva Sans Bold"/>
                <a:ea typeface="Canva Sans Bold"/>
                <a:cs typeface="Canva Sans Bold"/>
                <a:sym typeface="Canva Sans Bold"/>
              </a:rPr>
              <a:t>Player Statistics</a:t>
            </a:r>
          </a:p>
          <a:p>
            <a:pPr algn="ctr">
              <a:lnSpc>
                <a:spcPts val="2483"/>
              </a:lnSpc>
            </a:pPr>
            <a:endParaRPr lang="en-US" sz="1773" b="1">
              <a:solidFill>
                <a:srgbClr val="FF5757"/>
              </a:solidFill>
              <a:latin typeface="Canva Sans Bold"/>
              <a:ea typeface="Canva Sans Bold"/>
              <a:cs typeface="Canva Sans Bold"/>
              <a:sym typeface="Canva Sans Bold"/>
            </a:endParaRPr>
          </a:p>
          <a:p>
            <a:pPr algn="ctr">
              <a:lnSpc>
                <a:spcPts val="2483"/>
              </a:lnSpc>
            </a:pPr>
            <a:r>
              <a:rPr lang="en-US" sz="1773" b="1">
                <a:solidFill>
                  <a:srgbClr val="FF5757"/>
                </a:solidFill>
                <a:latin typeface="Canva Sans Bold"/>
                <a:ea typeface="Canva Sans Bold"/>
                <a:cs typeface="Canva Sans Bold"/>
                <a:sym typeface="Canva Sans Bold"/>
              </a:rPr>
              <a:t>Venue Analysis</a:t>
            </a:r>
          </a:p>
          <a:p>
            <a:pPr algn="ctr">
              <a:lnSpc>
                <a:spcPts val="2483"/>
              </a:lnSpc>
            </a:pPr>
            <a:endParaRPr lang="en-US" sz="1773" b="1">
              <a:solidFill>
                <a:srgbClr val="FF5757"/>
              </a:solidFill>
              <a:latin typeface="Canva Sans Bold"/>
              <a:ea typeface="Canva Sans Bold"/>
              <a:cs typeface="Canva Sans Bold"/>
              <a:sym typeface="Canva Sans Bold"/>
            </a:endParaRPr>
          </a:p>
          <a:p>
            <a:pPr algn="ctr">
              <a:lnSpc>
                <a:spcPts val="2483"/>
              </a:lnSpc>
            </a:pPr>
            <a:r>
              <a:rPr lang="en-US" sz="1773" b="1">
                <a:solidFill>
                  <a:srgbClr val="FF5757"/>
                </a:solidFill>
                <a:latin typeface="Canva Sans Bold"/>
                <a:ea typeface="Canva Sans Bold"/>
                <a:cs typeface="Canva Sans Bold"/>
                <a:sym typeface="Canva Sans Bold"/>
              </a:rPr>
              <a:t>Match Situations</a:t>
            </a:r>
          </a:p>
          <a:p>
            <a:pPr algn="ctr">
              <a:lnSpc>
                <a:spcPts val="2483"/>
              </a:lnSpc>
            </a:pPr>
            <a:endParaRPr lang="en-US" sz="1773" b="1">
              <a:solidFill>
                <a:srgbClr val="FF5757"/>
              </a:solidFill>
              <a:latin typeface="Canva Sans Bold"/>
              <a:ea typeface="Canva Sans Bold"/>
              <a:cs typeface="Canva Sans Bold"/>
              <a:sym typeface="Canva Sans Bold"/>
            </a:endParaRPr>
          </a:p>
          <a:p>
            <a:pPr algn="ctr">
              <a:lnSpc>
                <a:spcPts val="2483"/>
              </a:lnSpc>
            </a:pPr>
            <a:r>
              <a:rPr lang="en-US" sz="1773" b="1">
                <a:solidFill>
                  <a:srgbClr val="FF5757"/>
                </a:solidFill>
                <a:latin typeface="Canva Sans Bold"/>
                <a:ea typeface="Canva Sans Bold"/>
                <a:cs typeface="Canva Sans Bold"/>
                <a:sym typeface="Canva Sans Bold"/>
              </a:rPr>
              <a:t>Season-wise Trends</a:t>
            </a:r>
          </a:p>
          <a:p>
            <a:pPr algn="ctr">
              <a:lnSpc>
                <a:spcPts val="2483"/>
              </a:lnSpc>
            </a:pPr>
            <a:endParaRPr lang="en-US" sz="1773" b="1">
              <a:solidFill>
                <a:srgbClr val="FF5757"/>
              </a:solidFill>
              <a:latin typeface="Canva Sans Bold"/>
              <a:ea typeface="Canva Sans Bold"/>
              <a:cs typeface="Canva Sans Bold"/>
              <a:sym typeface="Canva Sans Bold"/>
            </a:endParaRPr>
          </a:p>
        </p:txBody>
      </p:sp>
      <p:sp>
        <p:nvSpPr>
          <p:cNvPr id="8" name="TextBox 8"/>
          <p:cNvSpPr txBox="1"/>
          <p:nvPr/>
        </p:nvSpPr>
        <p:spPr>
          <a:xfrm>
            <a:off x="4572584" y="8835669"/>
            <a:ext cx="13715416" cy="1240232"/>
          </a:xfrm>
          <a:prstGeom prst="rect">
            <a:avLst/>
          </a:prstGeom>
        </p:spPr>
        <p:txBody>
          <a:bodyPr lIns="0" tIns="0" rIns="0" bIns="0" rtlCol="0" anchor="t">
            <a:spAutoFit/>
          </a:bodyPr>
          <a:lstStyle/>
          <a:p>
            <a:pPr algn="ctr">
              <a:lnSpc>
                <a:spcPts val="2515"/>
              </a:lnSpc>
            </a:pPr>
            <a:r>
              <a:rPr lang="en-US" sz="1796">
                <a:solidFill>
                  <a:srgbClr val="FFFFFF"/>
                </a:solidFill>
                <a:latin typeface="Canva Sans"/>
                <a:ea typeface="Canva Sans"/>
                <a:cs typeface="Canva Sans"/>
                <a:sym typeface="Canva Sans"/>
              </a:rPr>
              <a:t>📌</a:t>
            </a:r>
            <a:r>
              <a:rPr lang="en-US" sz="1796" b="1">
                <a:solidFill>
                  <a:srgbClr val="FF66C4"/>
                </a:solidFill>
                <a:latin typeface="Canva Sans Bold"/>
                <a:ea typeface="Canva Sans Bold"/>
                <a:cs typeface="Canva Sans Bold"/>
                <a:sym typeface="Canva Sans Bold"/>
              </a:rPr>
              <a:t> Key Insight:</a:t>
            </a:r>
          </a:p>
          <a:p>
            <a:pPr algn="ctr">
              <a:lnSpc>
                <a:spcPts val="2515"/>
              </a:lnSpc>
            </a:pPr>
            <a:r>
              <a:rPr lang="en-US" sz="1796" b="1">
                <a:solidFill>
                  <a:srgbClr val="FF66C4"/>
                </a:solidFill>
                <a:latin typeface="Canva Sans Bold"/>
                <a:ea typeface="Canva Sans Bold"/>
                <a:cs typeface="Canva Sans Bold"/>
                <a:sym typeface="Canva Sans Bold"/>
              </a:rPr>
              <a:t>Mumbai Indians and Chennai Super Kings continue to dominate across seasons in terms of both matches played and matches won.</a:t>
            </a:r>
          </a:p>
          <a:p>
            <a:pPr algn="ctr">
              <a:lnSpc>
                <a:spcPts val="2515"/>
              </a:lnSpc>
            </a:pPr>
            <a:endParaRPr lang="en-US" sz="1796" b="1">
              <a:solidFill>
                <a:srgbClr val="FF66C4"/>
              </a:solidFill>
              <a:latin typeface="Canva Sans Bold"/>
              <a:ea typeface="Canva Sans Bold"/>
              <a:cs typeface="Canva Sans Bold"/>
              <a:sym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78742" y="2252368"/>
            <a:ext cx="5004230" cy="4176397"/>
            <a:chOff x="0" y="0"/>
            <a:chExt cx="959565" cy="800827"/>
          </a:xfrm>
        </p:grpSpPr>
        <p:sp>
          <p:nvSpPr>
            <p:cNvPr id="4" name="Freeform 4"/>
            <p:cNvSpPr/>
            <p:nvPr/>
          </p:nvSpPr>
          <p:spPr>
            <a:xfrm>
              <a:off x="0" y="0"/>
              <a:ext cx="959565" cy="800827"/>
            </a:xfrm>
            <a:custGeom>
              <a:avLst/>
              <a:gdLst/>
              <a:ahLst/>
              <a:cxnLst/>
              <a:rect l="l" t="t" r="r" b="b"/>
              <a:pathLst>
                <a:path w="959565" h="800827">
                  <a:moveTo>
                    <a:pt x="203200" y="0"/>
                  </a:moveTo>
                  <a:lnTo>
                    <a:pt x="959565" y="0"/>
                  </a:lnTo>
                  <a:lnTo>
                    <a:pt x="756365" y="800827"/>
                  </a:lnTo>
                  <a:lnTo>
                    <a:pt x="0" y="800827"/>
                  </a:lnTo>
                  <a:lnTo>
                    <a:pt x="203200" y="0"/>
                  </a:lnTo>
                  <a:close/>
                </a:path>
              </a:pathLst>
            </a:custGeom>
            <a:blipFill>
              <a:blip r:embed="rId4"/>
              <a:stretch>
                <a:fillRect l="-29483" r="-29483"/>
              </a:stretch>
            </a:blipFill>
          </p:spPr>
        </p:sp>
      </p:grpSp>
      <p:grpSp>
        <p:nvGrpSpPr>
          <p:cNvPr id="5" name="Group 5"/>
          <p:cNvGrpSpPr/>
          <p:nvPr/>
        </p:nvGrpSpPr>
        <p:grpSpPr>
          <a:xfrm>
            <a:off x="14271453" y="6428765"/>
            <a:ext cx="5004230" cy="4176397"/>
            <a:chOff x="0" y="0"/>
            <a:chExt cx="959565" cy="800827"/>
          </a:xfrm>
        </p:grpSpPr>
        <p:sp>
          <p:nvSpPr>
            <p:cNvPr id="6" name="Freeform 6"/>
            <p:cNvSpPr/>
            <p:nvPr/>
          </p:nvSpPr>
          <p:spPr>
            <a:xfrm>
              <a:off x="0" y="0"/>
              <a:ext cx="959565" cy="800827"/>
            </a:xfrm>
            <a:custGeom>
              <a:avLst/>
              <a:gdLst/>
              <a:ahLst/>
              <a:cxnLst/>
              <a:rect l="l" t="t" r="r" b="b"/>
              <a:pathLst>
                <a:path w="959565" h="800827">
                  <a:moveTo>
                    <a:pt x="203200" y="0"/>
                  </a:moveTo>
                  <a:lnTo>
                    <a:pt x="959565" y="0"/>
                  </a:lnTo>
                  <a:lnTo>
                    <a:pt x="756365" y="800827"/>
                  </a:lnTo>
                  <a:lnTo>
                    <a:pt x="0" y="800827"/>
                  </a:lnTo>
                  <a:lnTo>
                    <a:pt x="203200" y="0"/>
                  </a:lnTo>
                  <a:close/>
                </a:path>
              </a:pathLst>
            </a:custGeom>
            <a:blipFill>
              <a:blip r:embed="rId4"/>
              <a:stretch>
                <a:fillRect l="-29483" r="-29483"/>
              </a:stretch>
            </a:blipFill>
          </p:spPr>
        </p:sp>
      </p:grpSp>
      <p:grpSp>
        <p:nvGrpSpPr>
          <p:cNvPr id="7" name="Group 7"/>
          <p:cNvGrpSpPr/>
          <p:nvPr/>
        </p:nvGrpSpPr>
        <p:grpSpPr>
          <a:xfrm>
            <a:off x="1238825" y="7140025"/>
            <a:ext cx="2187550" cy="2567409"/>
            <a:chOff x="0" y="0"/>
            <a:chExt cx="598641" cy="702593"/>
          </a:xfrm>
        </p:grpSpPr>
        <p:sp>
          <p:nvSpPr>
            <p:cNvPr id="8" name="Freeform 8"/>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gradFill rotWithShape="1">
              <a:gsLst>
                <a:gs pos="0">
                  <a:srgbClr val="FFAE44">
                    <a:alpha val="100000"/>
                  </a:srgbClr>
                </a:gs>
                <a:gs pos="100000">
                  <a:srgbClr val="000000">
                    <a:alpha val="0"/>
                  </a:srgbClr>
                </a:gs>
              </a:gsLst>
              <a:lin ang="5400000"/>
            </a:gradFill>
          </p:spPr>
        </p:sp>
        <p:sp>
          <p:nvSpPr>
            <p:cNvPr id="9" name="TextBox 9"/>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grpSp>
        <p:nvGrpSpPr>
          <p:cNvPr id="10" name="Group 10"/>
          <p:cNvGrpSpPr/>
          <p:nvPr/>
        </p:nvGrpSpPr>
        <p:grpSpPr>
          <a:xfrm>
            <a:off x="15497847" y="3338176"/>
            <a:ext cx="2187550" cy="2567409"/>
            <a:chOff x="0" y="0"/>
            <a:chExt cx="598641" cy="702593"/>
          </a:xfrm>
        </p:grpSpPr>
        <p:sp>
          <p:nvSpPr>
            <p:cNvPr id="11" name="Freeform 11"/>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gradFill rotWithShape="1">
              <a:gsLst>
                <a:gs pos="0">
                  <a:srgbClr val="FFAE44">
                    <a:alpha val="100000"/>
                  </a:srgbClr>
                </a:gs>
                <a:gs pos="100000">
                  <a:srgbClr val="000000">
                    <a:alpha val="0"/>
                  </a:srgbClr>
                </a:gs>
              </a:gsLst>
              <a:lin ang="5400000"/>
            </a:gradFill>
          </p:spPr>
        </p:sp>
        <p:sp>
          <p:nvSpPr>
            <p:cNvPr id="12" name="TextBox 12"/>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sp>
        <p:nvSpPr>
          <p:cNvPr id="13" name="TextBox 13"/>
          <p:cNvSpPr txBox="1"/>
          <p:nvPr/>
        </p:nvSpPr>
        <p:spPr>
          <a:xfrm>
            <a:off x="1529230" y="1075881"/>
            <a:ext cx="988288" cy="370013"/>
          </a:xfrm>
          <a:prstGeom prst="rect">
            <a:avLst/>
          </a:prstGeom>
        </p:spPr>
        <p:txBody>
          <a:bodyPr lIns="0" tIns="0" rIns="0" bIns="0" rtlCol="0" anchor="t">
            <a:spAutoFit/>
          </a:bodyPr>
          <a:lstStyle/>
          <a:p>
            <a:pPr algn="l">
              <a:lnSpc>
                <a:spcPts val="1474"/>
              </a:lnSpc>
            </a:pPr>
            <a:r>
              <a:rPr lang="en-US" sz="1656" b="1">
                <a:solidFill>
                  <a:srgbClr val="FFFFFF"/>
                </a:solidFill>
                <a:latin typeface="TT Interphases Bold"/>
                <a:ea typeface="TT Interphases Bold"/>
                <a:cs typeface="TT Interphases Bold"/>
                <a:sym typeface="TT Interphases Bold"/>
              </a:rPr>
              <a:t>LARANA CLUB</a:t>
            </a:r>
          </a:p>
        </p:txBody>
      </p:sp>
      <p:sp>
        <p:nvSpPr>
          <p:cNvPr id="14" name="TextBox 14"/>
          <p:cNvSpPr txBox="1"/>
          <p:nvPr/>
        </p:nvSpPr>
        <p:spPr>
          <a:xfrm>
            <a:off x="4760673" y="1787331"/>
            <a:ext cx="9908575" cy="6496765"/>
          </a:xfrm>
          <a:prstGeom prst="rect">
            <a:avLst/>
          </a:prstGeom>
        </p:spPr>
        <p:txBody>
          <a:bodyPr lIns="0" tIns="0" rIns="0" bIns="0" rtlCol="0" anchor="t">
            <a:spAutoFit/>
          </a:bodyPr>
          <a:lstStyle/>
          <a:p>
            <a:pPr algn="ctr">
              <a:lnSpc>
                <a:spcPts val="5735"/>
              </a:lnSpc>
            </a:pPr>
            <a:r>
              <a:rPr lang="en-US" sz="4096" b="1">
                <a:solidFill>
                  <a:srgbClr val="FFAE44"/>
                </a:solidFill>
                <a:latin typeface="TT Interphases Bold"/>
                <a:ea typeface="TT Interphases Bold"/>
                <a:cs typeface="TT Interphases Bold"/>
                <a:sym typeface="TT Interphases Bold"/>
              </a:rPr>
              <a:t>The Indian Premier League (IPL) is a professional Twenty20 cricket league in India. Founded in 2008 by the Board of Control for Cricket in India (BCCI), it features teams representing different Indian cities. The IPL is one of the most popular and lucrative cricket leagues globally, attracting top players and massive viewership.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67780" y="1293844"/>
            <a:ext cx="15259665" cy="8621711"/>
          </a:xfrm>
          <a:custGeom>
            <a:avLst/>
            <a:gdLst/>
            <a:ahLst/>
            <a:cxnLst/>
            <a:rect l="l" t="t" r="r" b="b"/>
            <a:pathLst>
              <a:path w="15259665" h="8621711">
                <a:moveTo>
                  <a:pt x="0" y="0"/>
                </a:moveTo>
                <a:lnTo>
                  <a:pt x="15259665" y="0"/>
                </a:lnTo>
                <a:lnTo>
                  <a:pt x="15259665" y="8621710"/>
                </a:lnTo>
                <a:lnTo>
                  <a:pt x="0" y="8621710"/>
                </a:lnTo>
                <a:lnTo>
                  <a:pt x="0" y="0"/>
                </a:lnTo>
                <a:close/>
              </a:path>
            </a:pathLst>
          </a:custGeom>
          <a:blipFill>
            <a:blip r:embed="rId2"/>
            <a:stretch>
              <a:fillRect/>
            </a:stretch>
          </a:blipFill>
        </p:spPr>
      </p:sp>
      <p:sp>
        <p:nvSpPr>
          <p:cNvPr id="3" name="TextBox 3"/>
          <p:cNvSpPr txBox="1"/>
          <p:nvPr/>
        </p:nvSpPr>
        <p:spPr>
          <a:xfrm>
            <a:off x="3224695" y="165450"/>
            <a:ext cx="12704461" cy="1571625"/>
          </a:xfrm>
          <a:prstGeom prst="rect">
            <a:avLst/>
          </a:prstGeom>
        </p:spPr>
        <p:txBody>
          <a:bodyPr lIns="0" tIns="0" rIns="0" bIns="0" rtlCol="0" anchor="t">
            <a:spAutoFit/>
          </a:bodyPr>
          <a:lstStyle/>
          <a:p>
            <a:pPr algn="ctr">
              <a:lnSpc>
                <a:spcPts val="6300"/>
              </a:lnSpc>
            </a:pPr>
            <a:r>
              <a:rPr lang="en-US" sz="4500" b="1">
                <a:solidFill>
                  <a:srgbClr val="FF66C4"/>
                </a:solidFill>
                <a:latin typeface="Canva Sans Bold"/>
                <a:ea typeface="Canva Sans Bold"/>
                <a:cs typeface="Canva Sans Bold"/>
                <a:sym typeface="Canva Sans Bold"/>
              </a:rPr>
              <a:t>Dashboard 2: Team Performance</a:t>
            </a:r>
          </a:p>
          <a:p>
            <a:pPr algn="ctr">
              <a:lnSpc>
                <a:spcPts val="6300"/>
              </a:lnSpc>
            </a:pPr>
            <a:endParaRPr lang="en-US" sz="4500" b="1">
              <a:solidFill>
                <a:srgbClr val="FF66C4"/>
              </a:solidFill>
              <a:latin typeface="Canva Sans Bold"/>
              <a:ea typeface="Canva Sans Bold"/>
              <a:cs typeface="Canva Sans Bold"/>
              <a:sym typeface="Canva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954994" y="155208"/>
            <a:ext cx="12280868" cy="1651734"/>
          </a:xfrm>
          <a:prstGeom prst="rect">
            <a:avLst/>
          </a:prstGeom>
        </p:spPr>
        <p:txBody>
          <a:bodyPr lIns="0" tIns="0" rIns="0" bIns="0" rtlCol="0" anchor="t">
            <a:spAutoFit/>
          </a:bodyPr>
          <a:lstStyle/>
          <a:p>
            <a:pPr algn="ctr">
              <a:lnSpc>
                <a:spcPts val="6609"/>
              </a:lnSpc>
            </a:pPr>
            <a:r>
              <a:rPr lang="en-US" sz="4721" b="1">
                <a:solidFill>
                  <a:srgbClr val="D1B779"/>
                </a:solidFill>
                <a:latin typeface="Canva Sans Bold"/>
                <a:ea typeface="Canva Sans Bold"/>
                <a:cs typeface="Canva Sans Bold"/>
                <a:sym typeface="Canva Sans Bold"/>
              </a:rPr>
              <a:t>Dashboard 2: Team Performance</a:t>
            </a:r>
          </a:p>
          <a:p>
            <a:pPr algn="ctr">
              <a:lnSpc>
                <a:spcPts val="6609"/>
              </a:lnSpc>
            </a:pPr>
            <a:r>
              <a:rPr lang="en-US" sz="4721" b="1">
                <a:solidFill>
                  <a:srgbClr val="D1B779"/>
                </a:solidFill>
                <a:latin typeface="Canva Sans Bold"/>
                <a:ea typeface="Canva Sans Bold"/>
                <a:cs typeface="Canva Sans Bold"/>
                <a:sym typeface="Canva Sans Bold"/>
              </a:rPr>
              <a:t>summery</a:t>
            </a:r>
          </a:p>
        </p:txBody>
      </p:sp>
      <p:sp>
        <p:nvSpPr>
          <p:cNvPr id="3" name="TextBox 3"/>
          <p:cNvSpPr txBox="1"/>
          <p:nvPr/>
        </p:nvSpPr>
        <p:spPr>
          <a:xfrm>
            <a:off x="0" y="1094741"/>
            <a:ext cx="3073770" cy="4048759"/>
          </a:xfrm>
          <a:prstGeom prst="rect">
            <a:avLst/>
          </a:prstGeom>
        </p:spPr>
        <p:txBody>
          <a:bodyPr lIns="0" tIns="0" rIns="0" bIns="0" rtlCol="0" anchor="t">
            <a:spAutoFit/>
          </a:bodyPr>
          <a:lstStyle/>
          <a:p>
            <a:pPr algn="ctr">
              <a:lnSpc>
                <a:spcPts val="2520"/>
              </a:lnSpc>
            </a:pPr>
            <a:r>
              <a:rPr lang="en-US" sz="1800">
                <a:solidFill>
                  <a:srgbClr val="D1B779"/>
                </a:solidFill>
                <a:latin typeface="Shrikhand"/>
                <a:ea typeface="Shrikhand"/>
                <a:cs typeface="Shrikhand"/>
                <a:sym typeface="Shrikhand"/>
              </a:rPr>
              <a:t>🏏 Key Stats (Top Panel):</a:t>
            </a:r>
          </a:p>
          <a:p>
            <a:pPr algn="ctr">
              <a:lnSpc>
                <a:spcPts val="2520"/>
              </a:lnSpc>
            </a:pPr>
            <a:endParaRPr lang="en-US" sz="1800">
              <a:solidFill>
                <a:srgbClr val="D1B779"/>
              </a:solidFill>
              <a:latin typeface="Shrikhand"/>
              <a:ea typeface="Shrikhand"/>
              <a:cs typeface="Shrikhand"/>
              <a:sym typeface="Shrikhand"/>
            </a:endParaRPr>
          </a:p>
          <a:p>
            <a:pPr algn="ctr">
              <a:lnSpc>
                <a:spcPts val="2520"/>
              </a:lnSpc>
            </a:pPr>
            <a:r>
              <a:rPr lang="en-US" sz="1800">
                <a:solidFill>
                  <a:srgbClr val="D1B779"/>
                </a:solidFill>
                <a:latin typeface="Shrikhand"/>
                <a:ea typeface="Shrikhand"/>
                <a:cs typeface="Shrikhand"/>
                <a:sym typeface="Shrikhand"/>
              </a:rPr>
              <a:t>Total Win Margin (Runs): 18K</a:t>
            </a:r>
          </a:p>
          <a:p>
            <a:pPr algn="ctr">
              <a:lnSpc>
                <a:spcPts val="2520"/>
              </a:lnSpc>
            </a:pPr>
            <a:endParaRPr lang="en-US" sz="1800">
              <a:solidFill>
                <a:srgbClr val="D1B779"/>
              </a:solidFill>
              <a:latin typeface="Shrikhand"/>
              <a:ea typeface="Shrikhand"/>
              <a:cs typeface="Shrikhand"/>
              <a:sym typeface="Shrikhand"/>
            </a:endParaRPr>
          </a:p>
          <a:p>
            <a:pPr algn="ctr">
              <a:lnSpc>
                <a:spcPts val="2520"/>
              </a:lnSpc>
            </a:pPr>
            <a:r>
              <a:rPr lang="en-US" sz="1800">
                <a:solidFill>
                  <a:srgbClr val="D1B779"/>
                </a:solidFill>
                <a:latin typeface="Shrikhand"/>
                <a:ea typeface="Shrikhand"/>
                <a:cs typeface="Shrikhand"/>
                <a:sym typeface="Shrikhand"/>
              </a:rPr>
              <a:t>Total Sixes: 12K</a:t>
            </a:r>
          </a:p>
          <a:p>
            <a:pPr algn="ctr">
              <a:lnSpc>
                <a:spcPts val="2520"/>
              </a:lnSpc>
            </a:pPr>
            <a:endParaRPr lang="en-US" sz="1800">
              <a:solidFill>
                <a:srgbClr val="D1B779"/>
              </a:solidFill>
              <a:latin typeface="Shrikhand"/>
              <a:ea typeface="Shrikhand"/>
              <a:cs typeface="Shrikhand"/>
              <a:sym typeface="Shrikhand"/>
            </a:endParaRPr>
          </a:p>
          <a:p>
            <a:pPr algn="ctr">
              <a:lnSpc>
                <a:spcPts val="2520"/>
              </a:lnSpc>
            </a:pPr>
            <a:r>
              <a:rPr lang="en-US" sz="1800">
                <a:solidFill>
                  <a:srgbClr val="D1B779"/>
                </a:solidFill>
                <a:latin typeface="Shrikhand"/>
                <a:ea typeface="Shrikhand"/>
                <a:cs typeface="Shrikhand"/>
                <a:sym typeface="Shrikhand"/>
              </a:rPr>
              <a:t>Finals Played: 17</a:t>
            </a:r>
          </a:p>
          <a:p>
            <a:pPr algn="ctr">
              <a:lnSpc>
                <a:spcPts val="2520"/>
              </a:lnSpc>
            </a:pPr>
            <a:endParaRPr lang="en-US" sz="1800">
              <a:solidFill>
                <a:srgbClr val="D1B779"/>
              </a:solidFill>
              <a:latin typeface="Shrikhand"/>
              <a:ea typeface="Shrikhand"/>
              <a:cs typeface="Shrikhand"/>
              <a:sym typeface="Shrikhand"/>
            </a:endParaRPr>
          </a:p>
          <a:p>
            <a:pPr algn="ctr">
              <a:lnSpc>
                <a:spcPts val="2520"/>
              </a:lnSpc>
            </a:pPr>
            <a:r>
              <a:rPr lang="en-US" sz="1800">
                <a:solidFill>
                  <a:srgbClr val="D1B779"/>
                </a:solidFill>
                <a:latin typeface="Shrikhand"/>
                <a:ea typeface="Shrikhand"/>
                <a:cs typeface="Shrikhand"/>
                <a:sym typeface="Shrikhand"/>
              </a:rPr>
              <a:t>Average Season Strike Rate: 126.40</a:t>
            </a:r>
          </a:p>
          <a:p>
            <a:pPr algn="ctr">
              <a:lnSpc>
                <a:spcPts val="2100"/>
              </a:lnSpc>
            </a:pPr>
            <a:endParaRPr lang="en-US" sz="1800">
              <a:solidFill>
                <a:srgbClr val="D1B779"/>
              </a:solidFill>
              <a:latin typeface="Shrikhand"/>
              <a:ea typeface="Shrikhand"/>
              <a:cs typeface="Shrikhand"/>
              <a:sym typeface="Shrikhand"/>
            </a:endParaRPr>
          </a:p>
          <a:p>
            <a:pPr algn="ctr">
              <a:lnSpc>
                <a:spcPts val="2660"/>
              </a:lnSpc>
            </a:pPr>
            <a:endParaRPr lang="en-US" sz="1800">
              <a:solidFill>
                <a:srgbClr val="D1B779"/>
              </a:solidFill>
              <a:latin typeface="Shrikhand"/>
              <a:ea typeface="Shrikhand"/>
              <a:cs typeface="Shrikhand"/>
              <a:sym typeface="Shrikhand"/>
            </a:endParaRPr>
          </a:p>
        </p:txBody>
      </p:sp>
      <p:sp>
        <p:nvSpPr>
          <p:cNvPr id="4" name="TextBox 4"/>
          <p:cNvSpPr txBox="1"/>
          <p:nvPr/>
        </p:nvSpPr>
        <p:spPr>
          <a:xfrm>
            <a:off x="3105796" y="1778367"/>
            <a:ext cx="6989631" cy="2980689"/>
          </a:xfrm>
          <a:prstGeom prst="rect">
            <a:avLst/>
          </a:prstGeom>
        </p:spPr>
        <p:txBody>
          <a:bodyPr lIns="0" tIns="0" rIns="0" bIns="0" rtlCol="0" anchor="t">
            <a:spAutoFit/>
          </a:bodyPr>
          <a:lstStyle/>
          <a:p>
            <a:pPr algn="ctr">
              <a:lnSpc>
                <a:spcPts val="2660"/>
              </a:lnSpc>
            </a:pPr>
            <a:r>
              <a:rPr lang="en-US" sz="1900">
                <a:solidFill>
                  <a:srgbClr val="D1B779"/>
                </a:solidFill>
                <a:latin typeface="Shrikhand"/>
                <a:ea typeface="Shrikhand"/>
                <a:cs typeface="Shrikhand"/>
                <a:sym typeface="Shrikhand"/>
              </a:rPr>
              <a:t>📊 </a:t>
            </a:r>
            <a:r>
              <a:rPr lang="en-US" sz="1900">
                <a:solidFill>
                  <a:srgbClr val="FF66C4"/>
                </a:solidFill>
                <a:latin typeface="Shrikhand"/>
                <a:ea typeface="Shrikhand"/>
                <a:cs typeface="Shrikhand"/>
                <a:sym typeface="Shrikhand"/>
              </a:rPr>
              <a:t>Wins and Loss by Season (Donut Chart):</a:t>
            </a:r>
          </a:p>
          <a:p>
            <a:pPr algn="ctr">
              <a:lnSpc>
                <a:spcPts val="2660"/>
              </a:lnSpc>
            </a:pPr>
            <a:endParaRPr lang="en-US" sz="1900">
              <a:solidFill>
                <a:srgbClr val="FF66C4"/>
              </a:solidFill>
              <a:latin typeface="Shrikhand"/>
              <a:ea typeface="Shrikhand"/>
              <a:cs typeface="Shrikhand"/>
              <a:sym typeface="Shrikhand"/>
            </a:endParaRPr>
          </a:p>
          <a:p>
            <a:pPr algn="ctr">
              <a:lnSpc>
                <a:spcPts val="2660"/>
              </a:lnSpc>
            </a:pPr>
            <a:r>
              <a:rPr lang="en-US" sz="1900">
                <a:solidFill>
                  <a:srgbClr val="FF66C4"/>
                </a:solidFill>
                <a:latin typeface="Shrikhand"/>
                <a:ea typeface="Shrikhand"/>
                <a:cs typeface="Shrikhand"/>
                <a:sym typeface="Shrikhand"/>
              </a:rPr>
              <a:t>Most seasons had between 56 to 74 matches.</a:t>
            </a:r>
          </a:p>
          <a:p>
            <a:pPr algn="ctr">
              <a:lnSpc>
                <a:spcPts val="2660"/>
              </a:lnSpc>
            </a:pPr>
            <a:endParaRPr lang="en-US" sz="1900">
              <a:solidFill>
                <a:srgbClr val="FF66C4"/>
              </a:solidFill>
              <a:latin typeface="Shrikhand"/>
              <a:ea typeface="Shrikhand"/>
              <a:cs typeface="Shrikhand"/>
              <a:sym typeface="Shrikhand"/>
            </a:endParaRPr>
          </a:p>
          <a:p>
            <a:pPr algn="ctr">
              <a:lnSpc>
                <a:spcPts val="2660"/>
              </a:lnSpc>
            </a:pPr>
            <a:r>
              <a:rPr lang="en-US" sz="1900">
                <a:solidFill>
                  <a:srgbClr val="FF66C4"/>
                </a:solidFill>
                <a:latin typeface="Shrikhand"/>
                <a:ea typeface="Shrikhand"/>
                <a:cs typeface="Shrikhand"/>
                <a:sym typeface="Shrikhand"/>
              </a:rPr>
              <a:t>Peak seasons with 74 matches: 2012, 2013, 2014</a:t>
            </a:r>
          </a:p>
          <a:p>
            <a:pPr algn="ctr">
              <a:lnSpc>
                <a:spcPts val="2660"/>
              </a:lnSpc>
            </a:pPr>
            <a:endParaRPr lang="en-US" sz="1900">
              <a:solidFill>
                <a:srgbClr val="FF66C4"/>
              </a:solidFill>
              <a:latin typeface="Shrikhand"/>
              <a:ea typeface="Shrikhand"/>
              <a:cs typeface="Shrikhand"/>
              <a:sym typeface="Shrikhand"/>
            </a:endParaRPr>
          </a:p>
          <a:p>
            <a:pPr algn="ctr">
              <a:lnSpc>
                <a:spcPts val="2660"/>
              </a:lnSpc>
            </a:pPr>
            <a:r>
              <a:rPr lang="en-US" sz="1900">
                <a:solidFill>
                  <a:srgbClr val="FF66C4"/>
                </a:solidFill>
                <a:latin typeface="Shrikhand"/>
                <a:ea typeface="Shrikhand"/>
                <a:cs typeface="Shrikhand"/>
                <a:sym typeface="Shrikhand"/>
              </a:rPr>
              <a:t>Other notable seasons: 2008 (58 matches), 2009 (59), 2010 (60), 2015 (56)</a:t>
            </a:r>
          </a:p>
          <a:p>
            <a:pPr algn="ctr">
              <a:lnSpc>
                <a:spcPts val="2660"/>
              </a:lnSpc>
            </a:pPr>
            <a:endParaRPr lang="en-US" sz="1900">
              <a:solidFill>
                <a:srgbClr val="FF66C4"/>
              </a:solidFill>
              <a:latin typeface="Shrikhand"/>
              <a:ea typeface="Shrikhand"/>
              <a:cs typeface="Shrikhand"/>
              <a:sym typeface="Shrikhand"/>
            </a:endParaRPr>
          </a:p>
        </p:txBody>
      </p:sp>
      <p:sp>
        <p:nvSpPr>
          <p:cNvPr id="5" name="TextBox 5"/>
          <p:cNvSpPr txBox="1"/>
          <p:nvPr/>
        </p:nvSpPr>
        <p:spPr>
          <a:xfrm>
            <a:off x="14462660" y="863613"/>
            <a:ext cx="3825340" cy="4501489"/>
          </a:xfrm>
          <a:prstGeom prst="rect">
            <a:avLst/>
          </a:prstGeom>
        </p:spPr>
        <p:txBody>
          <a:bodyPr lIns="0" tIns="0" rIns="0" bIns="0" rtlCol="0" anchor="t">
            <a:spAutoFit/>
          </a:bodyPr>
          <a:lstStyle/>
          <a:p>
            <a:pPr algn="ctr">
              <a:lnSpc>
                <a:spcPts val="3001"/>
              </a:lnSpc>
            </a:pPr>
            <a:r>
              <a:rPr lang="en-US" sz="2143">
                <a:solidFill>
                  <a:srgbClr val="FFFFFF"/>
                </a:solidFill>
                <a:latin typeface="Canva Sans"/>
                <a:ea typeface="Canva Sans"/>
                <a:cs typeface="Canva Sans"/>
                <a:sym typeface="Canva Sans"/>
              </a:rPr>
              <a:t>🏆 </a:t>
            </a:r>
            <a:r>
              <a:rPr lang="en-US" sz="2143" b="1">
                <a:solidFill>
                  <a:srgbClr val="FFAE44"/>
                </a:solidFill>
                <a:latin typeface="Canva Sans Bold"/>
                <a:ea typeface="Canva Sans Bold"/>
                <a:cs typeface="Canva Sans Bold"/>
                <a:sym typeface="Canva Sans Bold"/>
              </a:rPr>
              <a:t>IPL Finals Stats:</a:t>
            </a:r>
          </a:p>
          <a:p>
            <a:pPr algn="ctr">
              <a:lnSpc>
                <a:spcPts val="3001"/>
              </a:lnSpc>
            </a:pPr>
            <a:endParaRPr lang="en-US" sz="2143" b="1">
              <a:solidFill>
                <a:srgbClr val="FFAE44"/>
              </a:solidFill>
              <a:latin typeface="Canva Sans Bold"/>
              <a:ea typeface="Canva Sans Bold"/>
              <a:cs typeface="Canva Sans Bold"/>
              <a:sym typeface="Canva Sans Bold"/>
            </a:endParaRPr>
          </a:p>
          <a:p>
            <a:pPr algn="ctr">
              <a:lnSpc>
                <a:spcPts val="3001"/>
              </a:lnSpc>
            </a:pPr>
            <a:r>
              <a:rPr lang="en-US" sz="2143" b="1">
                <a:solidFill>
                  <a:srgbClr val="FFAE44"/>
                </a:solidFill>
                <a:latin typeface="Canva Sans Bold"/>
                <a:ea typeface="Canva Sans Bold"/>
                <a:cs typeface="Canva Sans Bold"/>
                <a:sym typeface="Canva Sans Bold"/>
              </a:rPr>
              <a:t>Chennai Super Kings:</a:t>
            </a:r>
          </a:p>
          <a:p>
            <a:pPr algn="ctr">
              <a:lnSpc>
                <a:spcPts val="3001"/>
              </a:lnSpc>
            </a:pPr>
            <a:endParaRPr lang="en-US" sz="2143" b="1">
              <a:solidFill>
                <a:srgbClr val="FFAE44"/>
              </a:solidFill>
              <a:latin typeface="Canva Sans Bold"/>
              <a:ea typeface="Canva Sans Bold"/>
              <a:cs typeface="Canva Sans Bold"/>
              <a:sym typeface="Canva Sans Bold"/>
            </a:endParaRPr>
          </a:p>
          <a:p>
            <a:pPr algn="ctr">
              <a:lnSpc>
                <a:spcPts val="3001"/>
              </a:lnSpc>
            </a:pPr>
            <a:r>
              <a:rPr lang="en-US" sz="2143" b="1">
                <a:solidFill>
                  <a:srgbClr val="FFAE44"/>
                </a:solidFill>
                <a:latin typeface="Canva Sans Bold"/>
                <a:ea typeface="Canva Sans Bold"/>
                <a:cs typeface="Canva Sans Bold"/>
                <a:sym typeface="Canva Sans Bold"/>
              </a:rPr>
              <a:t>Most Finals Played and Runners-Up finishes</a:t>
            </a:r>
          </a:p>
          <a:p>
            <a:pPr algn="ctr">
              <a:lnSpc>
                <a:spcPts val="3001"/>
              </a:lnSpc>
            </a:pPr>
            <a:endParaRPr lang="en-US" sz="2143" b="1">
              <a:solidFill>
                <a:srgbClr val="FFAE44"/>
              </a:solidFill>
              <a:latin typeface="Canva Sans Bold"/>
              <a:ea typeface="Canva Sans Bold"/>
              <a:cs typeface="Canva Sans Bold"/>
              <a:sym typeface="Canva Sans Bold"/>
            </a:endParaRPr>
          </a:p>
          <a:p>
            <a:pPr algn="ctr">
              <a:lnSpc>
                <a:spcPts val="3001"/>
              </a:lnSpc>
            </a:pPr>
            <a:r>
              <a:rPr lang="en-US" sz="2143" b="1">
                <a:solidFill>
                  <a:srgbClr val="FFAE44"/>
                </a:solidFill>
                <a:latin typeface="Canva Sans Bold"/>
                <a:ea typeface="Canva Sans Bold"/>
                <a:cs typeface="Canva Sans Bold"/>
                <a:sym typeface="Canva Sans Bold"/>
              </a:rPr>
              <a:t>Also among top for Final Wins</a:t>
            </a:r>
          </a:p>
          <a:p>
            <a:pPr algn="ctr">
              <a:lnSpc>
                <a:spcPts val="3001"/>
              </a:lnSpc>
            </a:pPr>
            <a:endParaRPr lang="en-US" sz="2143" b="1">
              <a:solidFill>
                <a:srgbClr val="FFAE44"/>
              </a:solidFill>
              <a:latin typeface="Canva Sans Bold"/>
              <a:ea typeface="Canva Sans Bold"/>
              <a:cs typeface="Canva Sans Bold"/>
              <a:sym typeface="Canva Sans Bold"/>
            </a:endParaRPr>
          </a:p>
          <a:p>
            <a:pPr algn="ctr">
              <a:lnSpc>
                <a:spcPts val="3001"/>
              </a:lnSpc>
            </a:pPr>
            <a:endParaRPr lang="en-US" sz="2143" b="1">
              <a:solidFill>
                <a:srgbClr val="FFAE44"/>
              </a:solidFill>
              <a:latin typeface="Canva Sans Bold"/>
              <a:ea typeface="Canva Sans Bold"/>
              <a:cs typeface="Canva Sans Bold"/>
              <a:sym typeface="Canva Sans Bold"/>
            </a:endParaRPr>
          </a:p>
          <a:p>
            <a:pPr algn="ctr">
              <a:lnSpc>
                <a:spcPts val="3001"/>
              </a:lnSpc>
            </a:pPr>
            <a:endParaRPr lang="en-US" sz="2143" b="1">
              <a:solidFill>
                <a:srgbClr val="FFAE44"/>
              </a:solidFill>
              <a:latin typeface="Canva Sans Bold"/>
              <a:ea typeface="Canva Sans Bold"/>
              <a:cs typeface="Canva Sans Bold"/>
              <a:sym typeface="Canva Sans Bold"/>
            </a:endParaRPr>
          </a:p>
        </p:txBody>
      </p:sp>
      <p:sp>
        <p:nvSpPr>
          <p:cNvPr id="6" name="TextBox 6"/>
          <p:cNvSpPr txBox="1"/>
          <p:nvPr/>
        </p:nvSpPr>
        <p:spPr>
          <a:xfrm>
            <a:off x="10124003" y="1971899"/>
            <a:ext cx="4425310" cy="3647439"/>
          </a:xfrm>
          <a:prstGeom prst="rect">
            <a:avLst/>
          </a:prstGeom>
        </p:spPr>
        <p:txBody>
          <a:bodyPr lIns="0" tIns="0" rIns="0" bIns="0" rtlCol="0" anchor="t">
            <a:spAutoFit/>
          </a:bodyPr>
          <a:lstStyle/>
          <a:p>
            <a:pPr algn="ctr">
              <a:lnSpc>
                <a:spcPts val="2660"/>
              </a:lnSpc>
            </a:pPr>
            <a:r>
              <a:rPr lang="en-US" sz="1900">
                <a:solidFill>
                  <a:srgbClr val="FFFFFF"/>
                </a:solidFill>
                <a:latin typeface="Shrikhand"/>
                <a:ea typeface="Shrikhand"/>
                <a:cs typeface="Shrikhand"/>
                <a:sym typeface="Shrikhand"/>
              </a:rPr>
              <a:t>Mumbai Indians: Strong in both Final Wins and Finals Played</a:t>
            </a:r>
          </a:p>
          <a:p>
            <a:pPr algn="ctr">
              <a:lnSpc>
                <a:spcPts val="2660"/>
              </a:lnSpc>
            </a:pPr>
            <a:endParaRPr lang="en-US" sz="1900">
              <a:solidFill>
                <a:srgbClr val="FFFFFF"/>
              </a:solidFill>
              <a:latin typeface="Shrikhand"/>
              <a:ea typeface="Shrikhand"/>
              <a:cs typeface="Shrikhand"/>
              <a:sym typeface="Shrikhand"/>
            </a:endParaRPr>
          </a:p>
          <a:p>
            <a:pPr algn="ctr">
              <a:lnSpc>
                <a:spcPts val="2660"/>
              </a:lnSpc>
            </a:pPr>
            <a:r>
              <a:rPr lang="en-US" sz="1900">
                <a:solidFill>
                  <a:srgbClr val="FFFFFF"/>
                </a:solidFill>
                <a:latin typeface="Shrikhand"/>
                <a:ea typeface="Shrikhand"/>
                <a:cs typeface="Shrikhand"/>
                <a:sym typeface="Shrikhand"/>
              </a:rPr>
              <a:t>Kolkata Knight Riders, Deccan Chargers, Delhi Capitals, Gujarat Titans: Moderate presence</a:t>
            </a:r>
          </a:p>
          <a:p>
            <a:pPr algn="ctr">
              <a:lnSpc>
                <a:spcPts val="2660"/>
              </a:lnSpc>
            </a:pPr>
            <a:endParaRPr lang="en-US" sz="1900">
              <a:solidFill>
                <a:srgbClr val="FFFFFF"/>
              </a:solidFill>
              <a:latin typeface="Shrikhand"/>
              <a:ea typeface="Shrikhand"/>
              <a:cs typeface="Shrikhand"/>
              <a:sym typeface="Shrikhand"/>
            </a:endParaRPr>
          </a:p>
          <a:p>
            <a:pPr algn="ctr">
              <a:lnSpc>
                <a:spcPts val="2660"/>
              </a:lnSpc>
            </a:pPr>
            <a:r>
              <a:rPr lang="en-US" sz="1900">
                <a:solidFill>
                  <a:srgbClr val="FFFFFF"/>
                </a:solidFill>
                <a:latin typeface="Shrikhand"/>
                <a:ea typeface="Shrikhand"/>
                <a:cs typeface="Shrikhand"/>
                <a:sym typeface="Shrikhand"/>
              </a:rPr>
              <a:t>Kings XI Punjab: No final wins</a:t>
            </a:r>
          </a:p>
          <a:p>
            <a:pPr algn="ctr">
              <a:lnSpc>
                <a:spcPts val="2660"/>
              </a:lnSpc>
            </a:pPr>
            <a:endParaRPr lang="en-US" sz="1900">
              <a:solidFill>
                <a:srgbClr val="FFFFFF"/>
              </a:solidFill>
              <a:latin typeface="Shrikhand"/>
              <a:ea typeface="Shrikhand"/>
              <a:cs typeface="Shrikhand"/>
              <a:sym typeface="Shrikhand"/>
            </a:endParaRPr>
          </a:p>
          <a:p>
            <a:pPr algn="ctr">
              <a:lnSpc>
                <a:spcPts val="2660"/>
              </a:lnSpc>
            </a:pPr>
            <a:endParaRPr lang="en-US" sz="1900">
              <a:solidFill>
                <a:srgbClr val="FFFFFF"/>
              </a:solidFill>
              <a:latin typeface="Shrikhand"/>
              <a:ea typeface="Shrikhand"/>
              <a:cs typeface="Shrikhand"/>
              <a:sym typeface="Shrikhand"/>
            </a:endParaRPr>
          </a:p>
          <a:p>
            <a:pPr algn="ctr">
              <a:lnSpc>
                <a:spcPts val="2660"/>
              </a:lnSpc>
            </a:pPr>
            <a:endParaRPr lang="en-US" sz="1900">
              <a:solidFill>
                <a:srgbClr val="FFFFFF"/>
              </a:solidFill>
              <a:latin typeface="Shrikhand"/>
              <a:ea typeface="Shrikhand"/>
              <a:cs typeface="Shrikhand"/>
              <a:sym typeface="Shrikhand"/>
            </a:endParaRPr>
          </a:p>
        </p:txBody>
      </p:sp>
      <p:sp>
        <p:nvSpPr>
          <p:cNvPr id="7" name="TextBox 7"/>
          <p:cNvSpPr txBox="1"/>
          <p:nvPr/>
        </p:nvSpPr>
        <p:spPr>
          <a:xfrm>
            <a:off x="293814" y="5114925"/>
            <a:ext cx="3929181" cy="4314189"/>
          </a:xfrm>
          <a:prstGeom prst="rect">
            <a:avLst/>
          </a:prstGeom>
        </p:spPr>
        <p:txBody>
          <a:bodyPr lIns="0" tIns="0" rIns="0" bIns="0" rtlCol="0" anchor="t">
            <a:spAutoFit/>
          </a:bodyPr>
          <a:lstStyle/>
          <a:p>
            <a:pPr algn="ctr">
              <a:lnSpc>
                <a:spcPts val="2660"/>
              </a:lnSpc>
            </a:pPr>
            <a:r>
              <a:rPr lang="en-US" sz="1900">
                <a:solidFill>
                  <a:srgbClr val="AE7C6E"/>
                </a:solidFill>
                <a:latin typeface="Shrikhand"/>
                <a:ea typeface="Shrikhand"/>
                <a:cs typeface="Shrikhand"/>
                <a:sym typeface="Shrikhand"/>
              </a:rPr>
              <a:t>Toss Decisions &amp; Wins:</a:t>
            </a:r>
          </a:p>
          <a:p>
            <a:pPr algn="ctr">
              <a:lnSpc>
                <a:spcPts val="2660"/>
              </a:lnSpc>
            </a:pPr>
            <a:endParaRPr lang="en-US" sz="1900">
              <a:solidFill>
                <a:srgbClr val="AE7C6E"/>
              </a:solidFill>
              <a:latin typeface="Shrikhand"/>
              <a:ea typeface="Shrikhand"/>
              <a:cs typeface="Shrikhand"/>
              <a:sym typeface="Shrikhand"/>
            </a:endParaRPr>
          </a:p>
          <a:p>
            <a:pPr algn="ctr">
              <a:lnSpc>
                <a:spcPts val="2660"/>
              </a:lnSpc>
            </a:pPr>
            <a:r>
              <a:rPr lang="en-US" sz="1900">
                <a:solidFill>
                  <a:srgbClr val="AE7C6E"/>
                </a:solidFill>
                <a:latin typeface="Shrikhand"/>
                <a:ea typeface="Shrikhand"/>
                <a:cs typeface="Shrikhand"/>
                <a:sym typeface="Shrikhand"/>
              </a:rPr>
              <a:t>Teams winning the toss and choosing to field have won more than 600 matches</a:t>
            </a:r>
          </a:p>
          <a:p>
            <a:pPr algn="ctr">
              <a:lnSpc>
                <a:spcPts val="2660"/>
              </a:lnSpc>
            </a:pPr>
            <a:endParaRPr lang="en-US" sz="1900">
              <a:solidFill>
                <a:srgbClr val="AE7C6E"/>
              </a:solidFill>
              <a:latin typeface="Shrikhand"/>
              <a:ea typeface="Shrikhand"/>
              <a:cs typeface="Shrikhand"/>
              <a:sym typeface="Shrikhand"/>
            </a:endParaRPr>
          </a:p>
          <a:p>
            <a:pPr algn="ctr">
              <a:lnSpc>
                <a:spcPts val="2660"/>
              </a:lnSpc>
            </a:pPr>
            <a:r>
              <a:rPr lang="en-US" sz="1900">
                <a:solidFill>
                  <a:srgbClr val="AE7C6E"/>
                </a:solidFill>
                <a:latin typeface="Shrikhand"/>
                <a:ea typeface="Shrikhand"/>
                <a:cs typeface="Shrikhand"/>
                <a:sym typeface="Shrikhand"/>
              </a:rPr>
              <a:t>Teams choosing to bat after winning toss have won fewer than 400 matches</a:t>
            </a:r>
          </a:p>
          <a:p>
            <a:pPr algn="ctr">
              <a:lnSpc>
                <a:spcPts val="2660"/>
              </a:lnSpc>
            </a:pPr>
            <a:r>
              <a:rPr lang="en-US" sz="1900">
                <a:solidFill>
                  <a:srgbClr val="AE7C6E"/>
                </a:solidFill>
                <a:latin typeface="Shrikhand"/>
                <a:ea typeface="Shrikhand"/>
                <a:cs typeface="Shrikhand"/>
                <a:sym typeface="Shrikhand"/>
              </a:rPr>
              <a:t>🔸 Fielding after toss win appears to be a more successful strategy.</a:t>
            </a:r>
          </a:p>
          <a:p>
            <a:pPr algn="ctr">
              <a:lnSpc>
                <a:spcPts val="2660"/>
              </a:lnSpc>
            </a:pPr>
            <a:endParaRPr lang="en-US" sz="1900">
              <a:solidFill>
                <a:srgbClr val="AE7C6E"/>
              </a:solidFill>
              <a:latin typeface="Shrikhand"/>
              <a:ea typeface="Shrikhand"/>
              <a:cs typeface="Shrikhand"/>
              <a:sym typeface="Shrikhand"/>
            </a:endParaRPr>
          </a:p>
        </p:txBody>
      </p:sp>
      <p:sp>
        <p:nvSpPr>
          <p:cNvPr id="8" name="TextBox 8"/>
          <p:cNvSpPr txBox="1"/>
          <p:nvPr/>
        </p:nvSpPr>
        <p:spPr>
          <a:xfrm>
            <a:off x="4222995" y="4720956"/>
            <a:ext cx="6850023" cy="5245892"/>
          </a:xfrm>
          <a:prstGeom prst="rect">
            <a:avLst/>
          </a:prstGeom>
        </p:spPr>
        <p:txBody>
          <a:bodyPr lIns="0" tIns="0" rIns="0" bIns="0" rtlCol="0" anchor="t">
            <a:spAutoFit/>
          </a:bodyPr>
          <a:lstStyle/>
          <a:p>
            <a:pPr algn="ctr">
              <a:lnSpc>
                <a:spcPts val="2231"/>
              </a:lnSpc>
            </a:pPr>
            <a:r>
              <a:rPr lang="en-US" sz="1593">
                <a:solidFill>
                  <a:srgbClr val="5E17EB"/>
                </a:solidFill>
                <a:latin typeface="Shrikhand"/>
                <a:ea typeface="Shrikhand"/>
                <a:cs typeface="Shrikhand"/>
                <a:sym typeface="Shrikhand"/>
              </a:rPr>
              <a:t>📈 Win Percentage by Team:</a:t>
            </a: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r>
              <a:rPr lang="en-US" sz="1593">
                <a:solidFill>
                  <a:srgbClr val="5E17EB"/>
                </a:solidFill>
                <a:latin typeface="Shrikhand"/>
                <a:ea typeface="Shrikhand"/>
                <a:cs typeface="Shrikhand"/>
                <a:sym typeface="Shrikhand"/>
              </a:rPr>
              <a:t>Top Win Percentages:</a:t>
            </a: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r>
              <a:rPr lang="en-US" sz="1593">
                <a:solidFill>
                  <a:srgbClr val="5E17EB"/>
                </a:solidFill>
                <a:latin typeface="Shrikhand"/>
                <a:ea typeface="Shrikhand"/>
                <a:cs typeface="Shrikhand"/>
                <a:sym typeface="Shrikhand"/>
              </a:rPr>
              <a:t>Lucknow Super Giants</a:t>
            </a: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r>
              <a:rPr lang="en-US" sz="1593">
                <a:solidFill>
                  <a:srgbClr val="5E17EB"/>
                </a:solidFill>
                <a:latin typeface="Shrikhand"/>
                <a:ea typeface="Shrikhand"/>
                <a:cs typeface="Shrikhand"/>
                <a:sym typeface="Shrikhand"/>
              </a:rPr>
              <a:t>Rising Pune Supergiants</a:t>
            </a: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r>
              <a:rPr lang="en-US" sz="1593">
                <a:solidFill>
                  <a:srgbClr val="5E17EB"/>
                </a:solidFill>
                <a:latin typeface="Shrikhand"/>
                <a:ea typeface="Shrikhand"/>
                <a:cs typeface="Shrikhand"/>
                <a:sym typeface="Shrikhand"/>
              </a:rPr>
              <a:t>Chennai Super Kings</a:t>
            </a: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r>
              <a:rPr lang="en-US" sz="1593">
                <a:solidFill>
                  <a:srgbClr val="5E17EB"/>
                </a:solidFill>
                <a:latin typeface="Shrikhand"/>
                <a:ea typeface="Shrikhand"/>
                <a:cs typeface="Shrikhand"/>
                <a:sym typeface="Shrikhand"/>
              </a:rPr>
              <a:t>Other strong teams include:</a:t>
            </a: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r>
              <a:rPr lang="en-US" sz="1593">
                <a:solidFill>
                  <a:srgbClr val="5E17EB"/>
                </a:solidFill>
                <a:latin typeface="Shrikhand"/>
                <a:ea typeface="Shrikhand"/>
                <a:cs typeface="Shrikhand"/>
                <a:sym typeface="Shrikhand"/>
              </a:rPr>
              <a:t>Mumbai Indians, Rajasthan Royals, KKR</a:t>
            </a: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r>
              <a:rPr lang="en-US" sz="1593">
                <a:solidFill>
                  <a:srgbClr val="5E17EB"/>
                </a:solidFill>
                <a:latin typeface="Shrikhand"/>
                <a:ea typeface="Shrikhand"/>
                <a:cs typeface="Shrikhand"/>
                <a:sym typeface="Shrikhand"/>
              </a:rPr>
              <a:t>Lower win percentages for: Sunrisers Hyderabad, Delhi Capitals</a:t>
            </a:r>
          </a:p>
          <a:p>
            <a:pPr algn="ctr">
              <a:lnSpc>
                <a:spcPts val="2231"/>
              </a:lnSpc>
            </a:pPr>
            <a:endParaRPr lang="en-US" sz="1593">
              <a:solidFill>
                <a:srgbClr val="5E17EB"/>
              </a:solidFill>
              <a:latin typeface="Shrikhand"/>
              <a:ea typeface="Shrikhand"/>
              <a:cs typeface="Shrikhand"/>
              <a:sym typeface="Shrikhand"/>
            </a:endParaRPr>
          </a:p>
          <a:p>
            <a:pPr algn="ctr">
              <a:lnSpc>
                <a:spcPts val="2231"/>
              </a:lnSpc>
            </a:pPr>
            <a:endParaRPr lang="en-US" sz="1593">
              <a:solidFill>
                <a:srgbClr val="5E17EB"/>
              </a:solidFill>
              <a:latin typeface="Shrikhand"/>
              <a:ea typeface="Shrikhand"/>
              <a:cs typeface="Shrikhand"/>
              <a:sym typeface="Shrikhand"/>
            </a:endParaRPr>
          </a:p>
        </p:txBody>
      </p:sp>
      <p:sp>
        <p:nvSpPr>
          <p:cNvPr id="9" name="TextBox 9"/>
          <p:cNvSpPr txBox="1"/>
          <p:nvPr/>
        </p:nvSpPr>
        <p:spPr>
          <a:xfrm>
            <a:off x="10307472" y="5095875"/>
            <a:ext cx="7650680" cy="4096385"/>
          </a:xfrm>
          <a:prstGeom prst="rect">
            <a:avLst/>
          </a:prstGeom>
        </p:spPr>
        <p:txBody>
          <a:bodyPr lIns="0" tIns="0" rIns="0" bIns="0" rtlCol="0" anchor="t">
            <a:spAutoFit/>
          </a:bodyPr>
          <a:lstStyle/>
          <a:p>
            <a:pPr algn="ctr">
              <a:lnSpc>
                <a:spcPts val="3640"/>
              </a:lnSpc>
            </a:pPr>
            <a:r>
              <a:rPr lang="en-US" sz="2600">
                <a:solidFill>
                  <a:srgbClr val="38B6FF"/>
                </a:solidFill>
                <a:latin typeface="Shrikhand"/>
                <a:ea typeface="Shrikhand"/>
                <a:cs typeface="Shrikhand"/>
                <a:sym typeface="Shrikhand"/>
              </a:rPr>
              <a:t>📋 Team Match Records Table:</a:t>
            </a:r>
          </a:p>
          <a:p>
            <a:pPr algn="ctr">
              <a:lnSpc>
                <a:spcPts val="3640"/>
              </a:lnSpc>
            </a:pPr>
            <a:endParaRPr lang="en-US" sz="2600">
              <a:solidFill>
                <a:srgbClr val="38B6FF"/>
              </a:solidFill>
              <a:latin typeface="Shrikhand"/>
              <a:ea typeface="Shrikhand"/>
              <a:cs typeface="Shrikhand"/>
              <a:sym typeface="Shrikhand"/>
            </a:endParaRPr>
          </a:p>
          <a:p>
            <a:pPr algn="ctr">
              <a:lnSpc>
                <a:spcPts val="3640"/>
              </a:lnSpc>
            </a:pPr>
            <a:r>
              <a:rPr lang="en-US" sz="2600">
                <a:solidFill>
                  <a:srgbClr val="38B6FF"/>
                </a:solidFill>
                <a:latin typeface="Shrikhand"/>
                <a:ea typeface="Shrikhand"/>
                <a:cs typeface="Shrikhand"/>
                <a:sym typeface="Shrikhand"/>
              </a:rPr>
              <a:t>All teams listed with a constant figure of 44 matches played.</a:t>
            </a:r>
          </a:p>
          <a:p>
            <a:pPr algn="ctr">
              <a:lnSpc>
                <a:spcPts val="3640"/>
              </a:lnSpc>
            </a:pPr>
            <a:endParaRPr lang="en-US" sz="2600">
              <a:solidFill>
                <a:srgbClr val="38B6FF"/>
              </a:solidFill>
              <a:latin typeface="Shrikhand"/>
              <a:ea typeface="Shrikhand"/>
              <a:cs typeface="Shrikhand"/>
              <a:sym typeface="Shrikhand"/>
            </a:endParaRPr>
          </a:p>
          <a:p>
            <a:pPr algn="ctr">
              <a:lnSpc>
                <a:spcPts val="3640"/>
              </a:lnSpc>
            </a:pPr>
            <a:r>
              <a:rPr lang="en-US" sz="2600">
                <a:solidFill>
                  <a:srgbClr val="38B6FF"/>
                </a:solidFill>
                <a:latin typeface="Shrikhand"/>
                <a:ea typeface="Shrikhand"/>
                <a:cs typeface="Shrikhand"/>
                <a:sym typeface="Shrikhand"/>
              </a:rPr>
              <a:t>Chennai Super Kings listed again with 20 final appearances.</a:t>
            </a:r>
          </a:p>
          <a:p>
            <a:pPr algn="ctr">
              <a:lnSpc>
                <a:spcPts val="3640"/>
              </a:lnSpc>
            </a:pPr>
            <a:endParaRPr lang="en-US" sz="2600">
              <a:solidFill>
                <a:srgbClr val="38B6FF"/>
              </a:solidFill>
              <a:latin typeface="Shrikhand"/>
              <a:ea typeface="Shrikhand"/>
              <a:cs typeface="Shrikhand"/>
              <a:sym typeface="Shrikhand"/>
            </a:endParaRPr>
          </a:p>
          <a:p>
            <a:pPr algn="ctr">
              <a:lnSpc>
                <a:spcPts val="3640"/>
              </a:lnSpc>
            </a:pPr>
            <a:endParaRPr lang="en-US" sz="2600">
              <a:solidFill>
                <a:srgbClr val="38B6FF"/>
              </a:solidFill>
              <a:latin typeface="Shrikhand"/>
              <a:ea typeface="Shrikhand"/>
              <a:cs typeface="Shrikhand"/>
              <a:sym typeface="Shrikha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36556" y="1496198"/>
            <a:ext cx="15113512" cy="8465883"/>
          </a:xfrm>
          <a:custGeom>
            <a:avLst/>
            <a:gdLst/>
            <a:ahLst/>
            <a:cxnLst/>
            <a:rect l="l" t="t" r="r" b="b"/>
            <a:pathLst>
              <a:path w="15113512" h="8465883">
                <a:moveTo>
                  <a:pt x="0" y="0"/>
                </a:moveTo>
                <a:lnTo>
                  <a:pt x="15113512" y="0"/>
                </a:lnTo>
                <a:lnTo>
                  <a:pt x="15113512" y="8465883"/>
                </a:lnTo>
                <a:lnTo>
                  <a:pt x="0" y="8465883"/>
                </a:lnTo>
                <a:lnTo>
                  <a:pt x="0" y="0"/>
                </a:lnTo>
                <a:close/>
              </a:path>
            </a:pathLst>
          </a:custGeom>
          <a:blipFill>
            <a:blip r:embed="rId2"/>
            <a:stretch>
              <a:fillRect/>
            </a:stretch>
          </a:blipFill>
        </p:spPr>
      </p:sp>
      <p:sp>
        <p:nvSpPr>
          <p:cNvPr id="3" name="TextBox 3"/>
          <p:cNvSpPr txBox="1"/>
          <p:nvPr/>
        </p:nvSpPr>
        <p:spPr>
          <a:xfrm>
            <a:off x="2988814" y="75565"/>
            <a:ext cx="12808995" cy="1811020"/>
          </a:xfrm>
          <a:prstGeom prst="rect">
            <a:avLst/>
          </a:prstGeom>
        </p:spPr>
        <p:txBody>
          <a:bodyPr lIns="0" tIns="0" rIns="0" bIns="0" rtlCol="0" anchor="t">
            <a:spAutoFit/>
          </a:bodyPr>
          <a:lstStyle/>
          <a:p>
            <a:pPr algn="ctr">
              <a:lnSpc>
                <a:spcPts val="7279"/>
              </a:lnSpc>
            </a:pPr>
            <a:r>
              <a:rPr lang="en-US" sz="5199" b="1">
                <a:solidFill>
                  <a:srgbClr val="FFDE59"/>
                </a:solidFill>
                <a:latin typeface="Canva Sans Bold"/>
                <a:ea typeface="Canva Sans Bold"/>
                <a:cs typeface="Canva Sans Bold"/>
                <a:sym typeface="Canva Sans Bold"/>
              </a:rPr>
              <a:t>Dashboard 3: Player Statistics</a:t>
            </a:r>
          </a:p>
          <a:p>
            <a:pPr algn="ctr">
              <a:lnSpc>
                <a:spcPts val="7279"/>
              </a:lnSpc>
            </a:pPr>
            <a:endParaRPr lang="en-US" sz="5199" b="1">
              <a:solidFill>
                <a:srgbClr val="FFDE59"/>
              </a:solidFill>
              <a:latin typeface="Canva Sans Bold"/>
              <a:ea typeface="Canva Sans Bold"/>
              <a:cs typeface="Canva Sans Bold"/>
              <a:sym typeface="Canva Sa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37006" y="199382"/>
            <a:ext cx="16013896" cy="1793240"/>
          </a:xfrm>
          <a:prstGeom prst="rect">
            <a:avLst/>
          </a:prstGeom>
        </p:spPr>
        <p:txBody>
          <a:bodyPr lIns="0" tIns="0" rIns="0" bIns="0" rtlCol="0" anchor="t">
            <a:spAutoFit/>
          </a:bodyPr>
          <a:lstStyle/>
          <a:p>
            <a:pPr algn="ctr">
              <a:lnSpc>
                <a:spcPts val="7279"/>
              </a:lnSpc>
            </a:pPr>
            <a:r>
              <a:rPr lang="en-US" sz="5199">
                <a:solidFill>
                  <a:srgbClr val="FF5757"/>
                </a:solidFill>
                <a:latin typeface="Shrikhand"/>
                <a:ea typeface="Shrikhand"/>
                <a:cs typeface="Shrikhand"/>
                <a:sym typeface="Shrikhand"/>
              </a:rPr>
              <a:t>Dashboard 3: Player Statistics</a:t>
            </a:r>
          </a:p>
          <a:p>
            <a:pPr algn="ctr">
              <a:lnSpc>
                <a:spcPts val="7139"/>
              </a:lnSpc>
            </a:pPr>
            <a:r>
              <a:rPr lang="en-US" sz="5100">
                <a:solidFill>
                  <a:srgbClr val="FF5757"/>
                </a:solidFill>
                <a:latin typeface="Shrikhand"/>
                <a:ea typeface="Shrikhand"/>
                <a:cs typeface="Shrikhand"/>
                <a:sym typeface="Shrikhand"/>
              </a:rPr>
              <a:t>summery</a:t>
            </a:r>
          </a:p>
        </p:txBody>
      </p:sp>
      <p:sp>
        <p:nvSpPr>
          <p:cNvPr id="3" name="TextBox 3"/>
          <p:cNvSpPr txBox="1"/>
          <p:nvPr/>
        </p:nvSpPr>
        <p:spPr>
          <a:xfrm>
            <a:off x="0" y="1673757"/>
            <a:ext cx="5601305" cy="4445604"/>
          </a:xfrm>
          <a:prstGeom prst="rect">
            <a:avLst/>
          </a:prstGeom>
        </p:spPr>
        <p:txBody>
          <a:bodyPr lIns="0" tIns="0" rIns="0" bIns="0" rtlCol="0" anchor="t">
            <a:spAutoFit/>
          </a:bodyPr>
          <a:lstStyle/>
          <a:p>
            <a:pPr algn="ctr">
              <a:lnSpc>
                <a:spcPts val="2766"/>
              </a:lnSpc>
            </a:pPr>
            <a:r>
              <a:rPr lang="en-US" sz="1976">
                <a:solidFill>
                  <a:srgbClr val="FF5757"/>
                </a:solidFill>
                <a:latin typeface="Shrikhand"/>
                <a:ea typeface="Shrikhand"/>
                <a:cs typeface="Shrikhand"/>
                <a:sym typeface="Shrikhand"/>
              </a:rPr>
              <a:t>🔢</a:t>
            </a:r>
            <a:r>
              <a:rPr lang="en-US" sz="1976">
                <a:solidFill>
                  <a:srgbClr val="38B6FF"/>
                </a:solidFill>
                <a:latin typeface="Shrikhand"/>
                <a:ea typeface="Shrikhand"/>
                <a:cs typeface="Shrikhand"/>
                <a:sym typeface="Shrikhand"/>
              </a:rPr>
              <a:t> General Stats:</a:t>
            </a:r>
          </a:p>
          <a:p>
            <a:pPr algn="ctr">
              <a:lnSpc>
                <a:spcPts val="2766"/>
              </a:lnSpc>
            </a:pPr>
            <a:endParaRPr lang="en-US" sz="1976">
              <a:solidFill>
                <a:srgbClr val="38B6FF"/>
              </a:solidFill>
              <a:latin typeface="Shrikhand"/>
              <a:ea typeface="Shrikhand"/>
              <a:cs typeface="Shrikhand"/>
              <a:sym typeface="Shrikhand"/>
            </a:endParaRPr>
          </a:p>
          <a:p>
            <a:pPr algn="ctr">
              <a:lnSpc>
                <a:spcPts val="2766"/>
              </a:lnSpc>
            </a:pPr>
            <a:r>
              <a:rPr lang="en-US" sz="1976">
                <a:solidFill>
                  <a:srgbClr val="38B6FF"/>
                </a:solidFill>
                <a:latin typeface="Shrikhand"/>
                <a:ea typeface="Shrikhand"/>
                <a:cs typeface="Shrikhand"/>
                <a:sym typeface="Shrikhand"/>
              </a:rPr>
              <a:t>Total Matches Played (Sum of Season): 69,000</a:t>
            </a:r>
          </a:p>
          <a:p>
            <a:pPr algn="ctr">
              <a:lnSpc>
                <a:spcPts val="2766"/>
              </a:lnSpc>
            </a:pPr>
            <a:endParaRPr lang="en-US" sz="1976">
              <a:solidFill>
                <a:srgbClr val="38B6FF"/>
              </a:solidFill>
              <a:latin typeface="Shrikhand"/>
              <a:ea typeface="Shrikhand"/>
              <a:cs typeface="Shrikhand"/>
              <a:sym typeface="Shrikhand"/>
            </a:endParaRPr>
          </a:p>
          <a:p>
            <a:pPr algn="ctr">
              <a:lnSpc>
                <a:spcPts val="2766"/>
              </a:lnSpc>
            </a:pPr>
            <a:r>
              <a:rPr lang="en-US" sz="1976">
                <a:solidFill>
                  <a:srgbClr val="38B6FF"/>
                </a:solidFill>
                <a:latin typeface="Shrikhand"/>
                <a:ea typeface="Shrikhand"/>
                <a:cs typeface="Shrikhand"/>
                <a:sym typeface="Shrikhand"/>
              </a:rPr>
              <a:t>Total Losses by Season: 1,054</a:t>
            </a:r>
          </a:p>
          <a:p>
            <a:pPr algn="ctr">
              <a:lnSpc>
                <a:spcPts val="2766"/>
              </a:lnSpc>
            </a:pPr>
            <a:endParaRPr lang="en-US" sz="1976">
              <a:solidFill>
                <a:srgbClr val="38B6FF"/>
              </a:solidFill>
              <a:latin typeface="Shrikhand"/>
              <a:ea typeface="Shrikhand"/>
              <a:cs typeface="Shrikhand"/>
              <a:sym typeface="Shrikhand"/>
            </a:endParaRPr>
          </a:p>
          <a:p>
            <a:pPr algn="ctr">
              <a:lnSpc>
                <a:spcPts val="2766"/>
              </a:lnSpc>
            </a:pPr>
            <a:r>
              <a:rPr lang="en-US" sz="1976">
                <a:solidFill>
                  <a:srgbClr val="38B6FF"/>
                </a:solidFill>
                <a:latin typeface="Shrikhand"/>
                <a:ea typeface="Shrikhand"/>
                <a:cs typeface="Shrikhand"/>
                <a:sym typeface="Shrikhand"/>
              </a:rPr>
              <a:t>Average Score by Season: 76.01</a:t>
            </a:r>
          </a:p>
          <a:p>
            <a:pPr algn="ctr">
              <a:lnSpc>
                <a:spcPts val="2766"/>
              </a:lnSpc>
            </a:pPr>
            <a:endParaRPr lang="en-US" sz="1976">
              <a:solidFill>
                <a:srgbClr val="38B6FF"/>
              </a:solidFill>
              <a:latin typeface="Shrikhand"/>
              <a:ea typeface="Shrikhand"/>
              <a:cs typeface="Shrikhand"/>
              <a:sym typeface="Shrikhand"/>
            </a:endParaRPr>
          </a:p>
          <a:p>
            <a:pPr algn="ctr">
              <a:lnSpc>
                <a:spcPts val="2766"/>
              </a:lnSpc>
            </a:pPr>
            <a:r>
              <a:rPr lang="en-US" sz="1976">
                <a:solidFill>
                  <a:srgbClr val="38B6FF"/>
                </a:solidFill>
                <a:latin typeface="Shrikhand"/>
                <a:ea typeface="Shrikhand"/>
                <a:cs typeface="Shrikhand"/>
                <a:sym typeface="Shrikhand"/>
              </a:rPr>
              <a:t>Average Economy Rate: 7.57</a:t>
            </a:r>
          </a:p>
          <a:p>
            <a:pPr algn="ctr">
              <a:lnSpc>
                <a:spcPts val="2766"/>
              </a:lnSpc>
            </a:pPr>
            <a:endParaRPr lang="en-US" sz="1976">
              <a:solidFill>
                <a:srgbClr val="38B6FF"/>
              </a:solidFill>
              <a:latin typeface="Shrikhand"/>
              <a:ea typeface="Shrikhand"/>
              <a:cs typeface="Shrikhand"/>
              <a:sym typeface="Shrikhand"/>
            </a:endParaRPr>
          </a:p>
          <a:p>
            <a:pPr algn="ctr">
              <a:lnSpc>
                <a:spcPts val="2766"/>
              </a:lnSpc>
            </a:pPr>
            <a:endParaRPr lang="en-US" sz="1976">
              <a:solidFill>
                <a:srgbClr val="38B6FF"/>
              </a:solidFill>
              <a:latin typeface="Shrikhand"/>
              <a:ea typeface="Shrikhand"/>
              <a:cs typeface="Shrikhand"/>
              <a:sym typeface="Shrikhand"/>
            </a:endParaRPr>
          </a:p>
          <a:p>
            <a:pPr algn="ctr">
              <a:lnSpc>
                <a:spcPts val="2766"/>
              </a:lnSpc>
            </a:pPr>
            <a:endParaRPr lang="en-US" sz="1976">
              <a:solidFill>
                <a:srgbClr val="38B6FF"/>
              </a:solidFill>
              <a:latin typeface="Shrikhand"/>
              <a:ea typeface="Shrikhand"/>
              <a:cs typeface="Shrikhand"/>
              <a:sym typeface="Shrikhand"/>
            </a:endParaRPr>
          </a:p>
        </p:txBody>
      </p:sp>
      <p:sp>
        <p:nvSpPr>
          <p:cNvPr id="4" name="TextBox 4"/>
          <p:cNvSpPr txBox="1"/>
          <p:nvPr/>
        </p:nvSpPr>
        <p:spPr>
          <a:xfrm>
            <a:off x="5135985" y="1954522"/>
            <a:ext cx="6686089" cy="4982939"/>
          </a:xfrm>
          <a:prstGeom prst="rect">
            <a:avLst/>
          </a:prstGeom>
        </p:spPr>
        <p:txBody>
          <a:bodyPr lIns="0" tIns="0" rIns="0" bIns="0" rtlCol="0" anchor="t">
            <a:spAutoFit/>
          </a:bodyPr>
          <a:lstStyle/>
          <a:p>
            <a:pPr algn="ctr">
              <a:lnSpc>
                <a:spcPts val="2234"/>
              </a:lnSpc>
            </a:pPr>
            <a:r>
              <a:rPr lang="en-US" sz="1595">
                <a:solidFill>
                  <a:srgbClr val="FFFFFF"/>
                </a:solidFill>
                <a:latin typeface="Shrikhand"/>
                <a:ea typeface="Shrikhand"/>
                <a:cs typeface="Shrikhand"/>
                <a:sym typeface="Shrikhand"/>
              </a:rPr>
              <a:t>💥 Batting Performance:</a:t>
            </a: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r>
              <a:rPr lang="en-US" sz="1595">
                <a:solidFill>
                  <a:srgbClr val="FFFFFF"/>
                </a:solidFill>
                <a:latin typeface="Shrikhand"/>
                <a:ea typeface="Shrikhand"/>
                <a:cs typeface="Shrikhand"/>
                <a:sym typeface="Shrikhand"/>
              </a:rPr>
              <a:t>Total Sixes and Boundaries by Striker:</a:t>
            </a: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r>
              <a:rPr lang="en-US" sz="1595">
                <a:solidFill>
                  <a:srgbClr val="FFFFFF"/>
                </a:solidFill>
                <a:latin typeface="Shrikhand"/>
                <a:ea typeface="Shrikhand"/>
                <a:cs typeface="Shrikhand"/>
                <a:sym typeface="Shrikhand"/>
              </a:rPr>
              <a:t>CH Gayle leads in total sixes and boundaries.</a:t>
            </a: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r>
              <a:rPr lang="en-US" sz="1595">
                <a:solidFill>
                  <a:srgbClr val="FFFFFF"/>
                </a:solidFill>
                <a:latin typeface="Shrikhand"/>
                <a:ea typeface="Shrikhand"/>
                <a:cs typeface="Shrikhand"/>
                <a:sym typeface="Shrikhand"/>
              </a:rPr>
              <a:t>Other top hitters: RG Sharma, V Kohli, MS Dhoni, AB de Villiers.</a:t>
            </a: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r>
              <a:rPr lang="en-US" sz="1595">
                <a:solidFill>
                  <a:srgbClr val="FFFFFF"/>
                </a:solidFill>
                <a:latin typeface="Shrikhand"/>
                <a:ea typeface="Shrikhand"/>
                <a:cs typeface="Shrikhand"/>
                <a:sym typeface="Shrikhand"/>
              </a:rPr>
              <a:t>Total Runs and Average Runs per Season:</a:t>
            </a: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r>
              <a:rPr lang="en-US" sz="1595">
                <a:solidFill>
                  <a:srgbClr val="FFFFFF"/>
                </a:solidFill>
                <a:latin typeface="Shrikhand"/>
                <a:ea typeface="Shrikhand"/>
                <a:cs typeface="Shrikhand"/>
                <a:sym typeface="Shrikhand"/>
              </a:rPr>
              <a:t>V Kohli tops both total runs and average per season.</a:t>
            </a: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r>
              <a:rPr lang="en-US" sz="1595">
                <a:solidFill>
                  <a:srgbClr val="FFFFFF"/>
                </a:solidFill>
                <a:latin typeface="Shrikhand"/>
                <a:ea typeface="Shrikhand"/>
                <a:cs typeface="Shrikhand"/>
                <a:sym typeface="Shrikhand"/>
              </a:rPr>
              <a:t>Followed by RG Sharma, S Dhawan, DA Warner, and MS Dhoni.</a:t>
            </a: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endParaRPr lang="en-US" sz="1595">
              <a:solidFill>
                <a:srgbClr val="FFFFFF"/>
              </a:solidFill>
              <a:latin typeface="Shrikhand"/>
              <a:ea typeface="Shrikhand"/>
              <a:cs typeface="Shrikhand"/>
              <a:sym typeface="Shrikhand"/>
            </a:endParaRPr>
          </a:p>
          <a:p>
            <a:pPr algn="ctr">
              <a:lnSpc>
                <a:spcPts val="2234"/>
              </a:lnSpc>
            </a:pPr>
            <a:endParaRPr lang="en-US" sz="1595">
              <a:solidFill>
                <a:srgbClr val="FFFFFF"/>
              </a:solidFill>
              <a:latin typeface="Shrikhand"/>
              <a:ea typeface="Shrikhand"/>
              <a:cs typeface="Shrikhand"/>
              <a:sym typeface="Shrikhand"/>
            </a:endParaRPr>
          </a:p>
        </p:txBody>
      </p:sp>
      <p:sp>
        <p:nvSpPr>
          <p:cNvPr id="5" name="TextBox 5"/>
          <p:cNvSpPr txBox="1"/>
          <p:nvPr/>
        </p:nvSpPr>
        <p:spPr>
          <a:xfrm>
            <a:off x="12059405" y="1499308"/>
            <a:ext cx="6228595" cy="4389746"/>
          </a:xfrm>
          <a:prstGeom prst="rect">
            <a:avLst/>
          </a:prstGeom>
        </p:spPr>
        <p:txBody>
          <a:bodyPr lIns="0" tIns="0" rIns="0" bIns="0" rtlCol="0" anchor="t">
            <a:spAutoFit/>
          </a:bodyPr>
          <a:lstStyle/>
          <a:p>
            <a:pPr algn="ctr">
              <a:lnSpc>
                <a:spcPts val="3220"/>
              </a:lnSpc>
            </a:pPr>
            <a:r>
              <a:rPr lang="en-US" sz="2300">
                <a:solidFill>
                  <a:srgbClr val="FFFFFF"/>
                </a:solidFill>
                <a:latin typeface="Shrikhand"/>
                <a:ea typeface="Shrikhand"/>
                <a:cs typeface="Shrikhand"/>
                <a:sym typeface="Shrikhand"/>
              </a:rPr>
              <a:t>🏏</a:t>
            </a:r>
            <a:r>
              <a:rPr lang="en-US" sz="2300">
                <a:solidFill>
                  <a:srgbClr val="FF66C4"/>
                </a:solidFill>
                <a:latin typeface="Shrikhand"/>
                <a:ea typeface="Shrikhand"/>
                <a:cs typeface="Shrikhand"/>
                <a:sym typeface="Shrikhand"/>
              </a:rPr>
              <a:t> All-Rounder Performance:</a:t>
            </a:r>
          </a:p>
          <a:p>
            <a:pPr algn="ctr">
              <a:lnSpc>
                <a:spcPts val="3220"/>
              </a:lnSpc>
            </a:pPr>
            <a:endParaRPr lang="en-US" sz="2300">
              <a:solidFill>
                <a:srgbClr val="FF66C4"/>
              </a:solidFill>
              <a:latin typeface="Shrikhand"/>
              <a:ea typeface="Shrikhand"/>
              <a:cs typeface="Shrikhand"/>
              <a:sym typeface="Shrikhand"/>
            </a:endParaRPr>
          </a:p>
          <a:p>
            <a:pPr algn="ctr">
              <a:lnSpc>
                <a:spcPts val="3220"/>
              </a:lnSpc>
            </a:pPr>
            <a:r>
              <a:rPr lang="en-US" sz="2300">
                <a:solidFill>
                  <a:srgbClr val="FF66C4"/>
                </a:solidFill>
                <a:latin typeface="Shrikhand"/>
                <a:ea typeface="Shrikhand"/>
                <a:cs typeface="Shrikhand"/>
                <a:sym typeface="Shrikhand"/>
              </a:rPr>
              <a:t>Top Allrounder Score:</a:t>
            </a:r>
          </a:p>
          <a:p>
            <a:pPr algn="ctr">
              <a:lnSpc>
                <a:spcPts val="3220"/>
              </a:lnSpc>
            </a:pPr>
            <a:endParaRPr lang="en-US" sz="2300">
              <a:solidFill>
                <a:srgbClr val="FF66C4"/>
              </a:solidFill>
              <a:latin typeface="Shrikhand"/>
              <a:ea typeface="Shrikhand"/>
              <a:cs typeface="Shrikhand"/>
              <a:sym typeface="Shrikhand"/>
            </a:endParaRPr>
          </a:p>
          <a:p>
            <a:pPr algn="ctr">
              <a:lnSpc>
                <a:spcPts val="3220"/>
              </a:lnSpc>
            </a:pPr>
            <a:r>
              <a:rPr lang="en-US" sz="2300">
                <a:solidFill>
                  <a:srgbClr val="FF66C4"/>
                </a:solidFill>
                <a:latin typeface="Shrikhand"/>
                <a:ea typeface="Shrikhand"/>
                <a:cs typeface="Shrikhand"/>
                <a:sym typeface="Shrikhand"/>
              </a:rPr>
              <a:t>V Kohli again leads.</a:t>
            </a:r>
          </a:p>
          <a:p>
            <a:pPr algn="ctr">
              <a:lnSpc>
                <a:spcPts val="3220"/>
              </a:lnSpc>
            </a:pPr>
            <a:endParaRPr lang="en-US" sz="2300">
              <a:solidFill>
                <a:srgbClr val="FF66C4"/>
              </a:solidFill>
              <a:latin typeface="Shrikhand"/>
              <a:ea typeface="Shrikhand"/>
              <a:cs typeface="Shrikhand"/>
              <a:sym typeface="Shrikhand"/>
            </a:endParaRPr>
          </a:p>
          <a:p>
            <a:pPr algn="ctr">
              <a:lnSpc>
                <a:spcPts val="3220"/>
              </a:lnSpc>
            </a:pPr>
            <a:r>
              <a:rPr lang="en-US" sz="2300">
                <a:solidFill>
                  <a:srgbClr val="FF66C4"/>
                </a:solidFill>
                <a:latin typeface="Shrikhand"/>
                <a:ea typeface="Shrikhand"/>
                <a:cs typeface="Shrikhand"/>
                <a:sym typeface="Shrikhand"/>
              </a:rPr>
              <a:t>Close contenders: RG Sharma, S Dhawan, DA Warner, SK Raina.</a:t>
            </a:r>
          </a:p>
          <a:p>
            <a:pPr algn="ctr">
              <a:lnSpc>
                <a:spcPts val="3220"/>
              </a:lnSpc>
            </a:pPr>
            <a:endParaRPr lang="en-US" sz="2300">
              <a:solidFill>
                <a:srgbClr val="FF66C4"/>
              </a:solidFill>
              <a:latin typeface="Shrikhand"/>
              <a:ea typeface="Shrikhand"/>
              <a:cs typeface="Shrikhand"/>
              <a:sym typeface="Shrikhand"/>
            </a:endParaRPr>
          </a:p>
          <a:p>
            <a:pPr algn="ctr">
              <a:lnSpc>
                <a:spcPts val="3220"/>
              </a:lnSpc>
            </a:pPr>
            <a:endParaRPr lang="en-US" sz="2300">
              <a:solidFill>
                <a:srgbClr val="FF66C4"/>
              </a:solidFill>
              <a:latin typeface="Shrikhand"/>
              <a:ea typeface="Shrikhand"/>
              <a:cs typeface="Shrikhand"/>
              <a:sym typeface="Shrikhand"/>
            </a:endParaRPr>
          </a:p>
          <a:p>
            <a:pPr algn="ctr">
              <a:lnSpc>
                <a:spcPts val="3220"/>
              </a:lnSpc>
            </a:pPr>
            <a:endParaRPr lang="en-US" sz="2300">
              <a:solidFill>
                <a:srgbClr val="FF66C4"/>
              </a:solidFill>
              <a:latin typeface="Shrikhand"/>
              <a:ea typeface="Shrikhand"/>
              <a:cs typeface="Shrikhand"/>
              <a:sym typeface="Shrikhand"/>
            </a:endParaRPr>
          </a:p>
        </p:txBody>
      </p:sp>
      <p:sp>
        <p:nvSpPr>
          <p:cNvPr id="6" name="TextBox 6"/>
          <p:cNvSpPr txBox="1"/>
          <p:nvPr/>
        </p:nvSpPr>
        <p:spPr>
          <a:xfrm>
            <a:off x="0" y="5394982"/>
            <a:ext cx="4953479" cy="3855831"/>
          </a:xfrm>
          <a:prstGeom prst="rect">
            <a:avLst/>
          </a:prstGeom>
        </p:spPr>
        <p:txBody>
          <a:bodyPr lIns="0" tIns="0" rIns="0" bIns="0" rtlCol="0" anchor="t">
            <a:spAutoFit/>
          </a:bodyPr>
          <a:lstStyle/>
          <a:p>
            <a:pPr algn="ctr">
              <a:lnSpc>
                <a:spcPts val="2198"/>
              </a:lnSpc>
            </a:pPr>
            <a:r>
              <a:rPr lang="en-US" sz="1570">
                <a:solidFill>
                  <a:srgbClr val="FFFFFF"/>
                </a:solidFill>
                <a:latin typeface="Shrikhand"/>
                <a:ea typeface="Shrikhand"/>
                <a:cs typeface="Shrikhand"/>
                <a:sym typeface="Shrikhand"/>
              </a:rPr>
              <a:t>🎯 </a:t>
            </a:r>
            <a:r>
              <a:rPr lang="en-US" sz="1570">
                <a:solidFill>
                  <a:srgbClr val="5E17EB"/>
                </a:solidFill>
                <a:latin typeface="Shrikhand"/>
                <a:ea typeface="Shrikhand"/>
                <a:cs typeface="Shrikhand"/>
                <a:sym typeface="Shrikhand"/>
              </a:rPr>
              <a:t>Bowling Performance:</a:t>
            </a:r>
          </a:p>
          <a:p>
            <a:pPr algn="ctr">
              <a:lnSpc>
                <a:spcPts val="2198"/>
              </a:lnSpc>
            </a:pPr>
            <a:endParaRPr lang="en-US" sz="1570">
              <a:solidFill>
                <a:srgbClr val="5E17EB"/>
              </a:solidFill>
              <a:latin typeface="Shrikhand"/>
              <a:ea typeface="Shrikhand"/>
              <a:cs typeface="Shrikhand"/>
              <a:sym typeface="Shrikhand"/>
            </a:endParaRPr>
          </a:p>
          <a:p>
            <a:pPr algn="ctr">
              <a:lnSpc>
                <a:spcPts val="2198"/>
              </a:lnSpc>
            </a:pPr>
            <a:r>
              <a:rPr lang="en-US" sz="1570">
                <a:solidFill>
                  <a:srgbClr val="5E17EB"/>
                </a:solidFill>
                <a:latin typeface="Shrikhand"/>
                <a:ea typeface="Shrikhand"/>
                <a:cs typeface="Shrikhand"/>
                <a:sym typeface="Shrikhand"/>
              </a:rPr>
              <a:t>Wickets Taken and Economy Rate by Bowler:</a:t>
            </a:r>
          </a:p>
          <a:p>
            <a:pPr algn="ctr">
              <a:lnSpc>
                <a:spcPts val="2198"/>
              </a:lnSpc>
            </a:pPr>
            <a:endParaRPr lang="en-US" sz="1570">
              <a:solidFill>
                <a:srgbClr val="5E17EB"/>
              </a:solidFill>
              <a:latin typeface="Shrikhand"/>
              <a:ea typeface="Shrikhand"/>
              <a:cs typeface="Shrikhand"/>
              <a:sym typeface="Shrikhand"/>
            </a:endParaRPr>
          </a:p>
          <a:p>
            <a:pPr algn="ctr">
              <a:lnSpc>
                <a:spcPts val="2198"/>
              </a:lnSpc>
            </a:pPr>
            <a:r>
              <a:rPr lang="en-US" sz="1570">
                <a:solidFill>
                  <a:srgbClr val="5E17EB"/>
                </a:solidFill>
                <a:latin typeface="Shrikhand"/>
                <a:ea typeface="Shrikhand"/>
                <a:cs typeface="Shrikhand"/>
                <a:sym typeface="Shrikhand"/>
              </a:rPr>
              <a:t>DJ Bravo has taken the most wickets.</a:t>
            </a:r>
          </a:p>
          <a:p>
            <a:pPr algn="ctr">
              <a:lnSpc>
                <a:spcPts val="2198"/>
              </a:lnSpc>
            </a:pPr>
            <a:endParaRPr lang="en-US" sz="1570">
              <a:solidFill>
                <a:srgbClr val="5E17EB"/>
              </a:solidFill>
              <a:latin typeface="Shrikhand"/>
              <a:ea typeface="Shrikhand"/>
              <a:cs typeface="Shrikhand"/>
              <a:sym typeface="Shrikhand"/>
            </a:endParaRPr>
          </a:p>
          <a:p>
            <a:pPr algn="ctr">
              <a:lnSpc>
                <a:spcPts val="2198"/>
              </a:lnSpc>
            </a:pPr>
            <a:r>
              <a:rPr lang="en-US" sz="1570">
                <a:solidFill>
                  <a:srgbClr val="5E17EB"/>
                </a:solidFill>
                <a:latin typeface="Shrikhand"/>
                <a:ea typeface="Shrikhand"/>
                <a:cs typeface="Shrikhand"/>
                <a:sym typeface="Shrikhand"/>
              </a:rPr>
              <a:t>Other high wicket-takers: SL Malinga, SP Narine, YS Chahal.</a:t>
            </a:r>
          </a:p>
          <a:p>
            <a:pPr algn="ctr">
              <a:lnSpc>
                <a:spcPts val="2198"/>
              </a:lnSpc>
            </a:pPr>
            <a:endParaRPr lang="en-US" sz="1570">
              <a:solidFill>
                <a:srgbClr val="5E17EB"/>
              </a:solidFill>
              <a:latin typeface="Shrikhand"/>
              <a:ea typeface="Shrikhand"/>
              <a:cs typeface="Shrikhand"/>
              <a:sym typeface="Shrikhand"/>
            </a:endParaRPr>
          </a:p>
          <a:p>
            <a:pPr algn="ctr">
              <a:lnSpc>
                <a:spcPts val="2198"/>
              </a:lnSpc>
            </a:pPr>
            <a:r>
              <a:rPr lang="en-US" sz="1570">
                <a:solidFill>
                  <a:srgbClr val="5E17EB"/>
                </a:solidFill>
                <a:latin typeface="Shrikhand"/>
                <a:ea typeface="Shrikhand"/>
                <a:cs typeface="Shrikhand"/>
                <a:sym typeface="Shrikhand"/>
              </a:rPr>
              <a:t>Economy rates are also considered but not quantified on the chart.</a:t>
            </a:r>
          </a:p>
          <a:p>
            <a:pPr algn="ctr">
              <a:lnSpc>
                <a:spcPts val="2198"/>
              </a:lnSpc>
            </a:pPr>
            <a:endParaRPr lang="en-US" sz="1570">
              <a:solidFill>
                <a:srgbClr val="5E17EB"/>
              </a:solidFill>
              <a:latin typeface="Shrikhand"/>
              <a:ea typeface="Shrikhand"/>
              <a:cs typeface="Shrikhand"/>
              <a:sym typeface="Shrikhand"/>
            </a:endParaRPr>
          </a:p>
          <a:p>
            <a:pPr algn="ctr">
              <a:lnSpc>
                <a:spcPts val="2198"/>
              </a:lnSpc>
            </a:pPr>
            <a:endParaRPr lang="en-US" sz="1570">
              <a:solidFill>
                <a:srgbClr val="5E17EB"/>
              </a:solidFill>
              <a:latin typeface="Shrikhand"/>
              <a:ea typeface="Shrikhand"/>
              <a:cs typeface="Shrikhand"/>
              <a:sym typeface="Shrikhand"/>
            </a:endParaRPr>
          </a:p>
          <a:p>
            <a:pPr algn="ctr">
              <a:lnSpc>
                <a:spcPts val="2198"/>
              </a:lnSpc>
            </a:pPr>
            <a:endParaRPr lang="en-US" sz="1570">
              <a:solidFill>
                <a:srgbClr val="5E17EB"/>
              </a:solidFill>
              <a:latin typeface="Shrikhand"/>
              <a:ea typeface="Shrikhand"/>
              <a:cs typeface="Shrikhand"/>
              <a:sym typeface="Shrikhand"/>
            </a:endParaRPr>
          </a:p>
        </p:txBody>
      </p:sp>
      <p:sp>
        <p:nvSpPr>
          <p:cNvPr id="7" name="TextBox 7"/>
          <p:cNvSpPr txBox="1"/>
          <p:nvPr/>
        </p:nvSpPr>
        <p:spPr>
          <a:xfrm>
            <a:off x="10488591" y="5860480"/>
            <a:ext cx="7554873" cy="2183575"/>
          </a:xfrm>
          <a:prstGeom prst="rect">
            <a:avLst/>
          </a:prstGeom>
        </p:spPr>
        <p:txBody>
          <a:bodyPr lIns="0" tIns="0" rIns="0" bIns="0" rtlCol="0" anchor="t">
            <a:spAutoFit/>
          </a:bodyPr>
          <a:lstStyle/>
          <a:p>
            <a:pPr algn="ctr">
              <a:lnSpc>
                <a:spcPts val="2495"/>
              </a:lnSpc>
            </a:pPr>
            <a:r>
              <a:rPr lang="en-US" sz="1782">
                <a:solidFill>
                  <a:srgbClr val="FFFFFF"/>
                </a:solidFill>
                <a:latin typeface="Shrikhand"/>
                <a:ea typeface="Shrikhand"/>
                <a:cs typeface="Shrikhand"/>
                <a:sym typeface="Shrikhand"/>
              </a:rPr>
              <a:t>🏅</a:t>
            </a:r>
            <a:r>
              <a:rPr lang="en-US" sz="1782">
                <a:solidFill>
                  <a:srgbClr val="D14B41"/>
                </a:solidFill>
                <a:latin typeface="Shrikhand"/>
                <a:ea typeface="Shrikhand"/>
                <a:cs typeface="Shrikhand"/>
                <a:sym typeface="Shrikhand"/>
              </a:rPr>
              <a:t> Player of the Match (PoM) Awards:</a:t>
            </a:r>
          </a:p>
          <a:p>
            <a:pPr algn="ctr">
              <a:lnSpc>
                <a:spcPts val="2495"/>
              </a:lnSpc>
            </a:pPr>
            <a:endParaRPr lang="en-US" sz="1782">
              <a:solidFill>
                <a:srgbClr val="D14B41"/>
              </a:solidFill>
              <a:latin typeface="Shrikhand"/>
              <a:ea typeface="Shrikhand"/>
              <a:cs typeface="Shrikhand"/>
              <a:sym typeface="Shrikhand"/>
            </a:endParaRPr>
          </a:p>
          <a:p>
            <a:pPr algn="ctr">
              <a:lnSpc>
                <a:spcPts val="2495"/>
              </a:lnSpc>
            </a:pPr>
            <a:r>
              <a:rPr lang="en-US" sz="1782">
                <a:solidFill>
                  <a:srgbClr val="D14B41"/>
                </a:solidFill>
                <a:latin typeface="Shrikhand"/>
                <a:ea typeface="Shrikhand"/>
                <a:cs typeface="Shrikhand"/>
                <a:sym typeface="Shrikhand"/>
              </a:rPr>
              <a:t>AB de Villiers has received the most Player of the Match awards.</a:t>
            </a:r>
          </a:p>
          <a:p>
            <a:pPr algn="ctr">
              <a:lnSpc>
                <a:spcPts val="2495"/>
              </a:lnSpc>
            </a:pPr>
            <a:endParaRPr lang="en-US" sz="1782">
              <a:solidFill>
                <a:srgbClr val="D14B41"/>
              </a:solidFill>
              <a:latin typeface="Shrikhand"/>
              <a:ea typeface="Shrikhand"/>
              <a:cs typeface="Shrikhand"/>
              <a:sym typeface="Shrikhand"/>
            </a:endParaRPr>
          </a:p>
          <a:p>
            <a:pPr algn="ctr">
              <a:lnSpc>
                <a:spcPts val="2495"/>
              </a:lnSpc>
            </a:pPr>
            <a:r>
              <a:rPr lang="en-US" sz="1782">
                <a:solidFill>
                  <a:srgbClr val="D14B41"/>
                </a:solidFill>
                <a:latin typeface="Shrikhand"/>
                <a:ea typeface="Shrikhand"/>
                <a:cs typeface="Shrikhand"/>
                <a:sym typeface="Shrikhand"/>
              </a:rPr>
              <a:t>CH Gayle and RG Sharma are next in line.</a:t>
            </a:r>
          </a:p>
          <a:p>
            <a:pPr algn="ctr">
              <a:lnSpc>
                <a:spcPts val="2495"/>
              </a:lnSpc>
            </a:pPr>
            <a:endParaRPr lang="en-US" sz="1782">
              <a:solidFill>
                <a:srgbClr val="D14B41"/>
              </a:solidFill>
              <a:latin typeface="Shrikhand"/>
              <a:ea typeface="Shrikhand"/>
              <a:cs typeface="Shrikhand"/>
              <a:sym typeface="Shrikhand"/>
            </a:endParaRPr>
          </a:p>
          <a:p>
            <a:pPr algn="ctr">
              <a:lnSpc>
                <a:spcPts val="2495"/>
              </a:lnSpc>
            </a:pPr>
            <a:endParaRPr lang="en-US" sz="1782">
              <a:solidFill>
                <a:srgbClr val="D14B41"/>
              </a:solidFill>
              <a:latin typeface="Shrikhand"/>
              <a:ea typeface="Shrikhand"/>
              <a:cs typeface="Shrikhand"/>
              <a:sym typeface="Shrikhand"/>
            </a:endParaRPr>
          </a:p>
        </p:txBody>
      </p:sp>
      <p:sp>
        <p:nvSpPr>
          <p:cNvPr id="8" name="TextBox 8"/>
          <p:cNvSpPr txBox="1"/>
          <p:nvPr/>
        </p:nvSpPr>
        <p:spPr>
          <a:xfrm>
            <a:off x="4789535" y="6928455"/>
            <a:ext cx="6601659" cy="2906105"/>
          </a:xfrm>
          <a:prstGeom prst="rect">
            <a:avLst/>
          </a:prstGeom>
        </p:spPr>
        <p:txBody>
          <a:bodyPr lIns="0" tIns="0" rIns="0" bIns="0" rtlCol="0" anchor="t">
            <a:spAutoFit/>
          </a:bodyPr>
          <a:lstStyle/>
          <a:p>
            <a:pPr algn="ctr">
              <a:lnSpc>
                <a:spcPts val="2570"/>
              </a:lnSpc>
            </a:pPr>
            <a:r>
              <a:rPr lang="en-US" sz="1836">
                <a:solidFill>
                  <a:srgbClr val="AE7C6E"/>
                </a:solidFill>
                <a:latin typeface="Shrikhand"/>
                <a:ea typeface="Shrikhand"/>
                <a:cs typeface="Shrikhand"/>
                <a:sym typeface="Shrikhand"/>
              </a:rPr>
              <a:t> Key Takeaways:</a:t>
            </a:r>
          </a:p>
          <a:p>
            <a:pPr algn="ctr">
              <a:lnSpc>
                <a:spcPts val="2570"/>
              </a:lnSpc>
            </a:pPr>
            <a:endParaRPr lang="en-US" sz="1836">
              <a:solidFill>
                <a:srgbClr val="AE7C6E"/>
              </a:solidFill>
              <a:latin typeface="Shrikhand"/>
              <a:ea typeface="Shrikhand"/>
              <a:cs typeface="Shrikhand"/>
              <a:sym typeface="Shrikhand"/>
            </a:endParaRPr>
          </a:p>
          <a:p>
            <a:pPr algn="ctr">
              <a:lnSpc>
                <a:spcPts val="2570"/>
              </a:lnSpc>
            </a:pPr>
            <a:r>
              <a:rPr lang="en-US" sz="1836">
                <a:solidFill>
                  <a:srgbClr val="AE7C6E"/>
                </a:solidFill>
                <a:latin typeface="Shrikhand"/>
                <a:ea typeface="Shrikhand"/>
                <a:cs typeface="Shrikhand"/>
                <a:sym typeface="Shrikhand"/>
              </a:rPr>
              <a:t>V Kohli dominates in batting and all-rounder metrics.</a:t>
            </a:r>
          </a:p>
          <a:p>
            <a:pPr algn="ctr">
              <a:lnSpc>
                <a:spcPts val="2570"/>
              </a:lnSpc>
            </a:pPr>
            <a:endParaRPr lang="en-US" sz="1836">
              <a:solidFill>
                <a:srgbClr val="AE7C6E"/>
              </a:solidFill>
              <a:latin typeface="Shrikhand"/>
              <a:ea typeface="Shrikhand"/>
              <a:cs typeface="Shrikhand"/>
              <a:sym typeface="Shrikhand"/>
            </a:endParaRPr>
          </a:p>
          <a:p>
            <a:pPr algn="ctr">
              <a:lnSpc>
                <a:spcPts val="2570"/>
              </a:lnSpc>
            </a:pPr>
            <a:r>
              <a:rPr lang="en-US" sz="1836">
                <a:solidFill>
                  <a:srgbClr val="AE7C6E"/>
                </a:solidFill>
                <a:latin typeface="Shrikhand"/>
                <a:ea typeface="Shrikhand"/>
                <a:cs typeface="Shrikhand"/>
                <a:sym typeface="Shrikhand"/>
              </a:rPr>
              <a:t>CH Gayle stands out as a powerful striker.</a:t>
            </a:r>
          </a:p>
          <a:p>
            <a:pPr algn="ctr">
              <a:lnSpc>
                <a:spcPts val="2570"/>
              </a:lnSpc>
            </a:pPr>
            <a:endParaRPr lang="en-US" sz="1836">
              <a:solidFill>
                <a:srgbClr val="AE7C6E"/>
              </a:solidFill>
              <a:latin typeface="Shrikhand"/>
              <a:ea typeface="Shrikhand"/>
              <a:cs typeface="Shrikhand"/>
              <a:sym typeface="Shrikhand"/>
            </a:endParaRPr>
          </a:p>
          <a:p>
            <a:pPr algn="ctr">
              <a:lnSpc>
                <a:spcPts val="2570"/>
              </a:lnSpc>
            </a:pPr>
            <a:r>
              <a:rPr lang="en-US" sz="1836">
                <a:solidFill>
                  <a:srgbClr val="AE7C6E"/>
                </a:solidFill>
                <a:latin typeface="Shrikhand"/>
                <a:ea typeface="Shrikhand"/>
                <a:cs typeface="Shrikhand"/>
                <a:sym typeface="Shrikhand"/>
              </a:rPr>
              <a:t>DJ Bravo is the leading wicket-taker.</a:t>
            </a:r>
          </a:p>
          <a:p>
            <a:pPr algn="ctr">
              <a:lnSpc>
                <a:spcPts val="2570"/>
              </a:lnSpc>
            </a:pPr>
            <a:endParaRPr lang="en-US" sz="1836">
              <a:solidFill>
                <a:srgbClr val="AE7C6E"/>
              </a:solidFill>
              <a:latin typeface="Shrikhand"/>
              <a:ea typeface="Shrikhand"/>
              <a:cs typeface="Shrikhand"/>
              <a:sym typeface="Shrikhand"/>
            </a:endParaRPr>
          </a:p>
          <a:p>
            <a:pPr algn="ctr">
              <a:lnSpc>
                <a:spcPts val="2570"/>
              </a:lnSpc>
            </a:pPr>
            <a:r>
              <a:rPr lang="en-US" sz="1836">
                <a:solidFill>
                  <a:srgbClr val="AE7C6E"/>
                </a:solidFill>
                <a:latin typeface="Shrikhand"/>
                <a:ea typeface="Shrikhand"/>
                <a:cs typeface="Shrikhand"/>
                <a:sym typeface="Shrikhand"/>
              </a:rPr>
              <a:t>AB de Villiers has a high match-winning impact.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60052" y="1656864"/>
            <a:ext cx="14767896" cy="8273173"/>
          </a:xfrm>
          <a:custGeom>
            <a:avLst/>
            <a:gdLst/>
            <a:ahLst/>
            <a:cxnLst/>
            <a:rect l="l" t="t" r="r" b="b"/>
            <a:pathLst>
              <a:path w="14767896" h="8273173">
                <a:moveTo>
                  <a:pt x="0" y="0"/>
                </a:moveTo>
                <a:lnTo>
                  <a:pt x="14767896" y="0"/>
                </a:lnTo>
                <a:lnTo>
                  <a:pt x="14767896" y="8273174"/>
                </a:lnTo>
                <a:lnTo>
                  <a:pt x="0" y="8273174"/>
                </a:lnTo>
                <a:lnTo>
                  <a:pt x="0" y="0"/>
                </a:lnTo>
                <a:close/>
              </a:path>
            </a:pathLst>
          </a:custGeom>
          <a:blipFill>
            <a:blip r:embed="rId2"/>
            <a:stretch>
              <a:fillRect/>
            </a:stretch>
          </a:blipFill>
        </p:spPr>
      </p:sp>
      <p:sp>
        <p:nvSpPr>
          <p:cNvPr id="3" name="TextBox 3"/>
          <p:cNvSpPr txBox="1"/>
          <p:nvPr/>
        </p:nvSpPr>
        <p:spPr>
          <a:xfrm>
            <a:off x="2339873" y="75565"/>
            <a:ext cx="13608254" cy="1811020"/>
          </a:xfrm>
          <a:prstGeom prst="rect">
            <a:avLst/>
          </a:prstGeom>
        </p:spPr>
        <p:txBody>
          <a:bodyPr lIns="0" tIns="0" rIns="0" bIns="0" rtlCol="0" anchor="t">
            <a:spAutoFit/>
          </a:bodyPr>
          <a:lstStyle/>
          <a:p>
            <a:pPr algn="ctr">
              <a:lnSpc>
                <a:spcPts val="7279"/>
              </a:lnSpc>
            </a:pPr>
            <a:r>
              <a:rPr lang="en-US" sz="5199">
                <a:solidFill>
                  <a:srgbClr val="FF66C4"/>
                </a:solidFill>
                <a:latin typeface="Shrikhand"/>
                <a:ea typeface="Shrikhand"/>
                <a:cs typeface="Shrikhand"/>
                <a:sym typeface="Shrikhand"/>
              </a:rPr>
              <a:t>Dashboard 4: Venue Analysis</a:t>
            </a:r>
          </a:p>
          <a:p>
            <a:pPr algn="ctr">
              <a:lnSpc>
                <a:spcPts val="7279"/>
              </a:lnSpc>
            </a:pPr>
            <a:endParaRPr lang="en-US" sz="5199">
              <a:solidFill>
                <a:srgbClr val="FF66C4"/>
              </a:solidFill>
              <a:latin typeface="Shrikhand"/>
              <a:ea typeface="Shrikhand"/>
              <a:cs typeface="Shrikhand"/>
              <a:sym typeface="Shrikha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235585"/>
            <a:ext cx="15649188" cy="1500504"/>
          </a:xfrm>
          <a:prstGeom prst="rect">
            <a:avLst/>
          </a:prstGeom>
        </p:spPr>
        <p:txBody>
          <a:bodyPr lIns="0" tIns="0" rIns="0" bIns="0" rtlCol="0" anchor="t">
            <a:spAutoFit/>
          </a:bodyPr>
          <a:lstStyle/>
          <a:p>
            <a:pPr algn="ctr">
              <a:lnSpc>
                <a:spcPts val="6020"/>
              </a:lnSpc>
            </a:pPr>
            <a:r>
              <a:rPr lang="en-US" sz="4300">
                <a:solidFill>
                  <a:srgbClr val="AE7C6E"/>
                </a:solidFill>
                <a:latin typeface="Shrikhand"/>
                <a:ea typeface="Shrikhand"/>
                <a:cs typeface="Shrikhand"/>
                <a:sym typeface="Shrikhand"/>
              </a:rPr>
              <a:t>Dashboard 4: Venue Analysis</a:t>
            </a:r>
          </a:p>
          <a:p>
            <a:pPr algn="ctr">
              <a:lnSpc>
                <a:spcPts val="6020"/>
              </a:lnSpc>
            </a:pPr>
            <a:r>
              <a:rPr lang="en-US" sz="4300">
                <a:solidFill>
                  <a:srgbClr val="AE7C6E"/>
                </a:solidFill>
                <a:latin typeface="Shrikhand"/>
                <a:ea typeface="Shrikhand"/>
                <a:cs typeface="Shrikhand"/>
                <a:sym typeface="Shrikhand"/>
              </a:rPr>
              <a:t>summery</a:t>
            </a:r>
          </a:p>
        </p:txBody>
      </p:sp>
      <p:sp>
        <p:nvSpPr>
          <p:cNvPr id="3" name="TextBox 3"/>
          <p:cNvSpPr txBox="1"/>
          <p:nvPr/>
        </p:nvSpPr>
        <p:spPr>
          <a:xfrm>
            <a:off x="0" y="1306295"/>
            <a:ext cx="4662130" cy="3699509"/>
          </a:xfrm>
          <a:prstGeom prst="rect">
            <a:avLst/>
          </a:prstGeom>
        </p:spPr>
        <p:txBody>
          <a:bodyPr lIns="0" tIns="0" rIns="0" bIns="0" rtlCol="0" anchor="t">
            <a:spAutoFit/>
          </a:bodyPr>
          <a:lstStyle/>
          <a:p>
            <a:pPr algn="ctr">
              <a:lnSpc>
                <a:spcPts val="2940"/>
              </a:lnSpc>
            </a:pPr>
            <a:r>
              <a:rPr lang="en-US" sz="2100">
                <a:solidFill>
                  <a:srgbClr val="AE7C6E"/>
                </a:solidFill>
                <a:latin typeface="Shrikhand"/>
                <a:ea typeface="Shrikhand"/>
                <a:cs typeface="Shrikhand"/>
                <a:sym typeface="Shrikhand"/>
              </a:rPr>
              <a:t>🏆</a:t>
            </a:r>
            <a:r>
              <a:rPr lang="en-US" sz="2100">
                <a:solidFill>
                  <a:srgbClr val="FFAE44"/>
                </a:solidFill>
                <a:latin typeface="Shrikhand"/>
                <a:ea typeface="Shrikhand"/>
                <a:cs typeface="Shrikhand"/>
                <a:sym typeface="Shrikhand"/>
              </a:rPr>
              <a:t> Overall Stats:</a:t>
            </a:r>
          </a:p>
          <a:p>
            <a:pPr algn="ctr">
              <a:lnSpc>
                <a:spcPts val="2940"/>
              </a:lnSpc>
            </a:pPr>
            <a:endParaRPr lang="en-US" sz="2100">
              <a:solidFill>
                <a:srgbClr val="FFAE44"/>
              </a:solidFill>
              <a:latin typeface="Shrikhand"/>
              <a:ea typeface="Shrikhand"/>
              <a:cs typeface="Shrikhand"/>
              <a:sym typeface="Shrikhand"/>
            </a:endParaRPr>
          </a:p>
          <a:p>
            <a:pPr algn="ctr">
              <a:lnSpc>
                <a:spcPts val="2940"/>
              </a:lnSpc>
            </a:pPr>
            <a:r>
              <a:rPr lang="en-US" sz="2100">
                <a:solidFill>
                  <a:srgbClr val="FFAE44"/>
                </a:solidFill>
                <a:latin typeface="Shrikhand"/>
                <a:ea typeface="Shrikhand"/>
                <a:cs typeface="Shrikhand"/>
                <a:sym typeface="Shrikhand"/>
              </a:rPr>
              <a:t>Runners-Up Count: 17</a:t>
            </a:r>
          </a:p>
          <a:p>
            <a:pPr algn="ctr">
              <a:lnSpc>
                <a:spcPts val="2940"/>
              </a:lnSpc>
            </a:pPr>
            <a:endParaRPr lang="en-US" sz="2100">
              <a:solidFill>
                <a:srgbClr val="FFAE44"/>
              </a:solidFill>
              <a:latin typeface="Shrikhand"/>
              <a:ea typeface="Shrikhand"/>
              <a:cs typeface="Shrikhand"/>
              <a:sym typeface="Shrikhand"/>
            </a:endParaRPr>
          </a:p>
          <a:p>
            <a:pPr algn="ctr">
              <a:lnSpc>
                <a:spcPts val="2940"/>
              </a:lnSpc>
            </a:pPr>
            <a:r>
              <a:rPr lang="en-US" sz="2100">
                <a:solidFill>
                  <a:srgbClr val="FFAE44"/>
                </a:solidFill>
                <a:latin typeface="Shrikhand"/>
                <a:ea typeface="Shrikhand"/>
                <a:cs typeface="Shrikhand"/>
                <a:sym typeface="Shrikhand"/>
              </a:rPr>
              <a:t>Sum of Second Innings Scores: 160K</a:t>
            </a:r>
          </a:p>
          <a:p>
            <a:pPr algn="ctr">
              <a:lnSpc>
                <a:spcPts val="2940"/>
              </a:lnSpc>
            </a:pPr>
            <a:endParaRPr lang="en-US" sz="2100">
              <a:solidFill>
                <a:srgbClr val="FFAE44"/>
              </a:solidFill>
              <a:latin typeface="Shrikhand"/>
              <a:ea typeface="Shrikhand"/>
              <a:cs typeface="Shrikhand"/>
              <a:sym typeface="Shrikhand"/>
            </a:endParaRPr>
          </a:p>
          <a:p>
            <a:pPr algn="ctr">
              <a:lnSpc>
                <a:spcPts val="2940"/>
              </a:lnSpc>
            </a:pPr>
            <a:r>
              <a:rPr lang="en-US" sz="2100">
                <a:solidFill>
                  <a:srgbClr val="FFAE44"/>
                </a:solidFill>
                <a:latin typeface="Shrikhand"/>
                <a:ea typeface="Shrikhand"/>
                <a:cs typeface="Shrikhand"/>
                <a:sym typeface="Shrikhand"/>
              </a:rPr>
              <a:t>Sum of Middle Overs Scores: 83K</a:t>
            </a:r>
          </a:p>
          <a:p>
            <a:pPr algn="ctr">
              <a:lnSpc>
                <a:spcPts val="2940"/>
              </a:lnSpc>
            </a:pPr>
            <a:endParaRPr lang="en-US" sz="2100">
              <a:solidFill>
                <a:srgbClr val="FFAE44"/>
              </a:solidFill>
              <a:latin typeface="Shrikhand"/>
              <a:ea typeface="Shrikhand"/>
              <a:cs typeface="Shrikhand"/>
              <a:sym typeface="Shrikhand"/>
            </a:endParaRPr>
          </a:p>
          <a:p>
            <a:pPr algn="ctr">
              <a:lnSpc>
                <a:spcPts val="2940"/>
              </a:lnSpc>
            </a:pPr>
            <a:endParaRPr lang="en-US" sz="2100">
              <a:solidFill>
                <a:srgbClr val="FFAE44"/>
              </a:solidFill>
              <a:latin typeface="Shrikhand"/>
              <a:ea typeface="Shrikhand"/>
              <a:cs typeface="Shrikhand"/>
              <a:sym typeface="Shrikhand"/>
            </a:endParaRPr>
          </a:p>
        </p:txBody>
      </p:sp>
      <p:sp>
        <p:nvSpPr>
          <p:cNvPr id="4" name="TextBox 4"/>
          <p:cNvSpPr txBox="1"/>
          <p:nvPr/>
        </p:nvSpPr>
        <p:spPr>
          <a:xfrm>
            <a:off x="7114459" y="698880"/>
            <a:ext cx="11173541" cy="9148986"/>
          </a:xfrm>
          <a:prstGeom prst="rect">
            <a:avLst/>
          </a:prstGeom>
        </p:spPr>
        <p:txBody>
          <a:bodyPr lIns="0" tIns="0" rIns="0" bIns="0" rtlCol="0" anchor="t">
            <a:spAutoFit/>
          </a:bodyPr>
          <a:lstStyle/>
          <a:p>
            <a:pPr algn="ctr">
              <a:lnSpc>
                <a:spcPts val="2350"/>
              </a:lnSpc>
            </a:pPr>
            <a:endParaRPr/>
          </a:p>
          <a:p>
            <a:pPr algn="ctr">
              <a:lnSpc>
                <a:spcPts val="2350"/>
              </a:lnSpc>
            </a:pPr>
            <a:r>
              <a:rPr lang="en-US" sz="1678">
                <a:solidFill>
                  <a:srgbClr val="CB6CE6"/>
                </a:solidFill>
                <a:latin typeface="Shrikhand"/>
                <a:ea typeface="Shrikhand"/>
                <a:cs typeface="Shrikhand"/>
                <a:sym typeface="Shrikhand"/>
              </a:rPr>
              <a:t>🏟 Venue Insights:</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1. Average Score by Venue:</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Barsapara has the highest average score, followed by Himachal, Arun Jaitley, and Bharat Ratna stadiums.</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Most venues show averages in the 70–90 range.</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2. Matches Hosted by Venue:</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Wankhede Stadium hosted the most matches (114).</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Followed by Eden Gardens (92) and M Chinnaswamy (87).</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3. Win Percentage by Venue:</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Wankhede Stadium has the highest win percentage.</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Followed by Eden Gardens, Chinnaswamy, and MA Chidambaram Stadium.</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4. Toss Win to Match Win Ratio by Venue:</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Again, Wankhede leads, meaning winning the toss here often correlates with winning the match.</a:t>
            </a:r>
          </a:p>
          <a:p>
            <a:pPr algn="ctr">
              <a:lnSpc>
                <a:spcPts val="2350"/>
              </a:lnSpc>
            </a:pPr>
            <a:endParaRPr lang="en-US" sz="1678">
              <a:solidFill>
                <a:srgbClr val="CB6CE6"/>
              </a:solidFill>
              <a:latin typeface="Shrikhand"/>
              <a:ea typeface="Shrikhand"/>
              <a:cs typeface="Shrikhand"/>
              <a:sym typeface="Shrikhand"/>
            </a:endParaRPr>
          </a:p>
          <a:p>
            <a:pPr algn="ctr">
              <a:lnSpc>
                <a:spcPts val="2350"/>
              </a:lnSpc>
            </a:pPr>
            <a:r>
              <a:rPr lang="en-US" sz="1678">
                <a:solidFill>
                  <a:srgbClr val="CB6CE6"/>
                </a:solidFill>
                <a:latin typeface="Shrikhand"/>
                <a:ea typeface="Shrikhand"/>
                <a:cs typeface="Shrikhand"/>
                <a:sym typeface="Shrikhand"/>
              </a:rPr>
              <a:t>Followed by Eden Gardens, Chinnaswamy, and MA Chidambaram.</a:t>
            </a:r>
          </a:p>
          <a:p>
            <a:pPr algn="ctr">
              <a:lnSpc>
                <a:spcPts val="2350"/>
              </a:lnSpc>
            </a:pPr>
            <a:endParaRPr lang="en-US" sz="1678">
              <a:solidFill>
                <a:srgbClr val="CB6CE6"/>
              </a:solidFill>
              <a:latin typeface="Shrikhand"/>
              <a:ea typeface="Shrikhand"/>
              <a:cs typeface="Shrikhand"/>
              <a:sym typeface="Shrikhand"/>
            </a:endParaRPr>
          </a:p>
        </p:txBody>
      </p:sp>
      <p:sp>
        <p:nvSpPr>
          <p:cNvPr id="5" name="TextBox 5"/>
          <p:cNvSpPr txBox="1"/>
          <p:nvPr/>
        </p:nvSpPr>
        <p:spPr>
          <a:xfrm>
            <a:off x="3925105" y="3013810"/>
            <a:ext cx="6067306" cy="3689984"/>
          </a:xfrm>
          <a:prstGeom prst="rect">
            <a:avLst/>
          </a:prstGeom>
        </p:spPr>
        <p:txBody>
          <a:bodyPr lIns="0" tIns="0" rIns="0" bIns="0" rtlCol="0" anchor="t">
            <a:spAutoFit/>
          </a:bodyPr>
          <a:lstStyle/>
          <a:p>
            <a:pPr algn="ctr">
              <a:lnSpc>
                <a:spcPts val="1820"/>
              </a:lnSpc>
            </a:pPr>
            <a:r>
              <a:rPr lang="en-US" sz="1300">
                <a:solidFill>
                  <a:srgbClr val="38B6FF"/>
                </a:solidFill>
                <a:latin typeface="Shrikhand"/>
                <a:ea typeface="Shrikhand"/>
                <a:cs typeface="Shrikhand"/>
                <a:sym typeface="Shrikhand"/>
              </a:rPr>
              <a:t>🧢 Team Performance (Total Matches Played):</a:t>
            </a:r>
          </a:p>
          <a:p>
            <a:pPr algn="ctr">
              <a:lnSpc>
                <a:spcPts val="1820"/>
              </a:lnSpc>
            </a:pPr>
            <a:endParaRPr lang="en-US" sz="1300">
              <a:solidFill>
                <a:srgbClr val="38B6FF"/>
              </a:solidFill>
              <a:latin typeface="Shrikhand"/>
              <a:ea typeface="Shrikhand"/>
              <a:cs typeface="Shrikhand"/>
              <a:sym typeface="Shrikhand"/>
            </a:endParaRPr>
          </a:p>
          <a:p>
            <a:pPr algn="ctr">
              <a:lnSpc>
                <a:spcPts val="1820"/>
              </a:lnSpc>
            </a:pPr>
            <a:r>
              <a:rPr lang="en-US" sz="1300">
                <a:solidFill>
                  <a:srgbClr val="38B6FF"/>
                </a:solidFill>
                <a:latin typeface="Shrikhand"/>
                <a:ea typeface="Shrikhand"/>
                <a:cs typeface="Shrikhand"/>
                <a:sym typeface="Shrikhand"/>
              </a:rPr>
              <a:t>Chennai Super Kings lead with 136 total matches (62 away, 74 home).</a:t>
            </a:r>
          </a:p>
          <a:p>
            <a:pPr algn="ctr">
              <a:lnSpc>
                <a:spcPts val="1820"/>
              </a:lnSpc>
            </a:pPr>
            <a:endParaRPr lang="en-US" sz="1300">
              <a:solidFill>
                <a:srgbClr val="38B6FF"/>
              </a:solidFill>
              <a:latin typeface="Shrikhand"/>
              <a:ea typeface="Shrikhand"/>
              <a:cs typeface="Shrikhand"/>
              <a:sym typeface="Shrikhand"/>
            </a:endParaRPr>
          </a:p>
          <a:p>
            <a:pPr algn="ctr">
              <a:lnSpc>
                <a:spcPts val="1820"/>
              </a:lnSpc>
            </a:pPr>
            <a:r>
              <a:rPr lang="en-US" sz="1300">
                <a:solidFill>
                  <a:srgbClr val="38B6FF"/>
                </a:solidFill>
                <a:latin typeface="Shrikhand"/>
                <a:ea typeface="Shrikhand"/>
                <a:cs typeface="Shrikhand"/>
                <a:sym typeface="Shrikhand"/>
              </a:rPr>
              <a:t>Other high-performing teams:</a:t>
            </a:r>
          </a:p>
          <a:p>
            <a:pPr algn="ctr">
              <a:lnSpc>
                <a:spcPts val="1820"/>
              </a:lnSpc>
            </a:pPr>
            <a:endParaRPr lang="en-US" sz="1300">
              <a:solidFill>
                <a:srgbClr val="38B6FF"/>
              </a:solidFill>
              <a:latin typeface="Shrikhand"/>
              <a:ea typeface="Shrikhand"/>
              <a:cs typeface="Shrikhand"/>
              <a:sym typeface="Shrikhand"/>
            </a:endParaRPr>
          </a:p>
          <a:p>
            <a:pPr algn="ctr">
              <a:lnSpc>
                <a:spcPts val="1820"/>
              </a:lnSpc>
            </a:pPr>
            <a:r>
              <a:rPr lang="en-US" sz="1300">
                <a:solidFill>
                  <a:srgbClr val="38B6FF"/>
                </a:solidFill>
                <a:latin typeface="Shrikhand"/>
                <a:ea typeface="Shrikhand"/>
                <a:cs typeface="Shrikhand"/>
                <a:sym typeface="Shrikhand"/>
              </a:rPr>
              <a:t>Kolkata Knight Riders: 125 matches</a:t>
            </a:r>
          </a:p>
          <a:p>
            <a:pPr algn="ctr">
              <a:lnSpc>
                <a:spcPts val="1820"/>
              </a:lnSpc>
            </a:pPr>
            <a:endParaRPr lang="en-US" sz="1300">
              <a:solidFill>
                <a:srgbClr val="38B6FF"/>
              </a:solidFill>
              <a:latin typeface="Shrikhand"/>
              <a:ea typeface="Shrikhand"/>
              <a:cs typeface="Shrikhand"/>
              <a:sym typeface="Shrikhand"/>
            </a:endParaRPr>
          </a:p>
          <a:p>
            <a:pPr algn="ctr">
              <a:lnSpc>
                <a:spcPts val="1820"/>
              </a:lnSpc>
            </a:pPr>
            <a:r>
              <a:rPr lang="en-US" sz="1300">
                <a:solidFill>
                  <a:srgbClr val="38B6FF"/>
                </a:solidFill>
                <a:latin typeface="Shrikhand"/>
                <a:ea typeface="Shrikhand"/>
                <a:cs typeface="Shrikhand"/>
                <a:sym typeface="Shrikhand"/>
              </a:rPr>
              <a:t>Kings XI Punjab: 85 matches</a:t>
            </a:r>
          </a:p>
          <a:p>
            <a:pPr algn="ctr">
              <a:lnSpc>
                <a:spcPts val="1820"/>
              </a:lnSpc>
            </a:pPr>
            <a:endParaRPr lang="en-US" sz="1300">
              <a:solidFill>
                <a:srgbClr val="38B6FF"/>
              </a:solidFill>
              <a:latin typeface="Shrikhand"/>
              <a:ea typeface="Shrikhand"/>
              <a:cs typeface="Shrikhand"/>
              <a:sym typeface="Shrikhand"/>
            </a:endParaRPr>
          </a:p>
          <a:p>
            <a:pPr algn="ctr">
              <a:lnSpc>
                <a:spcPts val="1820"/>
              </a:lnSpc>
            </a:pPr>
            <a:r>
              <a:rPr lang="en-US" sz="1300">
                <a:solidFill>
                  <a:srgbClr val="38B6FF"/>
                </a:solidFill>
                <a:latin typeface="Shrikhand"/>
                <a:ea typeface="Shrikhand"/>
                <a:cs typeface="Shrikhand"/>
                <a:sym typeface="Shrikhand"/>
              </a:rPr>
              <a:t>Delhi Daredevils: 67 matches</a:t>
            </a:r>
          </a:p>
          <a:p>
            <a:pPr algn="ctr">
              <a:lnSpc>
                <a:spcPts val="1820"/>
              </a:lnSpc>
            </a:pPr>
            <a:endParaRPr lang="en-US" sz="1300">
              <a:solidFill>
                <a:srgbClr val="38B6FF"/>
              </a:solidFill>
              <a:latin typeface="Shrikhand"/>
              <a:ea typeface="Shrikhand"/>
              <a:cs typeface="Shrikhand"/>
              <a:sym typeface="Shrikhand"/>
            </a:endParaRPr>
          </a:p>
          <a:p>
            <a:pPr algn="ctr">
              <a:lnSpc>
                <a:spcPts val="1820"/>
              </a:lnSpc>
            </a:pPr>
            <a:endParaRPr lang="en-US" sz="1300">
              <a:solidFill>
                <a:srgbClr val="38B6FF"/>
              </a:solidFill>
              <a:latin typeface="Shrikhand"/>
              <a:ea typeface="Shrikhand"/>
              <a:cs typeface="Shrikhand"/>
              <a:sym typeface="Shrikhand"/>
            </a:endParaRPr>
          </a:p>
          <a:p>
            <a:pPr algn="ctr">
              <a:lnSpc>
                <a:spcPts val="1820"/>
              </a:lnSpc>
            </a:pPr>
            <a:r>
              <a:rPr lang="en-US" sz="1300">
                <a:solidFill>
                  <a:srgbClr val="38B6FF"/>
                </a:solidFill>
                <a:latin typeface="Shrikhand"/>
                <a:ea typeface="Shrikhand"/>
                <a:cs typeface="Shrikhand"/>
                <a:sym typeface="Shrikhand"/>
              </a:rPr>
              <a:t>Lowest: Kochi Tuskers Kerala (6) and Lucknow Super Giants (23).</a:t>
            </a:r>
          </a:p>
          <a:p>
            <a:pPr algn="ctr">
              <a:lnSpc>
                <a:spcPts val="1960"/>
              </a:lnSpc>
            </a:pPr>
            <a:endParaRPr lang="en-US" sz="1300">
              <a:solidFill>
                <a:srgbClr val="38B6FF"/>
              </a:solidFill>
              <a:latin typeface="Shrikhand"/>
              <a:ea typeface="Shrikhand"/>
              <a:cs typeface="Shrikhand"/>
              <a:sym typeface="Shrikhand"/>
            </a:endParaRPr>
          </a:p>
          <a:p>
            <a:pPr algn="ctr">
              <a:lnSpc>
                <a:spcPts val="1960"/>
              </a:lnSpc>
            </a:pPr>
            <a:endParaRPr lang="en-US" sz="1300">
              <a:solidFill>
                <a:srgbClr val="38B6FF"/>
              </a:solidFill>
              <a:latin typeface="Shrikhand"/>
              <a:ea typeface="Shrikhand"/>
              <a:cs typeface="Shrikhand"/>
              <a:sym typeface="Shrikhand"/>
            </a:endParaRPr>
          </a:p>
        </p:txBody>
      </p:sp>
      <p:sp>
        <p:nvSpPr>
          <p:cNvPr id="6" name="TextBox 6"/>
          <p:cNvSpPr txBox="1"/>
          <p:nvPr/>
        </p:nvSpPr>
        <p:spPr>
          <a:xfrm>
            <a:off x="0" y="4383656"/>
            <a:ext cx="5319294" cy="1524856"/>
          </a:xfrm>
          <a:prstGeom prst="rect">
            <a:avLst/>
          </a:prstGeom>
        </p:spPr>
        <p:txBody>
          <a:bodyPr lIns="0" tIns="0" rIns="0" bIns="0" rtlCol="0" anchor="t">
            <a:spAutoFit/>
          </a:bodyPr>
          <a:lstStyle/>
          <a:p>
            <a:pPr algn="ctr">
              <a:lnSpc>
                <a:spcPts val="2052"/>
              </a:lnSpc>
            </a:pPr>
            <a:r>
              <a:rPr lang="en-US" sz="1466">
                <a:solidFill>
                  <a:srgbClr val="D14B41"/>
                </a:solidFill>
                <a:latin typeface="Shrikhand"/>
                <a:ea typeface="Shrikhand"/>
                <a:cs typeface="Shrikhand"/>
                <a:sym typeface="Shrikhand"/>
              </a:rPr>
              <a:t>📊 Venue Counts and Win Percentages:</a:t>
            </a:r>
          </a:p>
          <a:p>
            <a:pPr algn="ctr">
              <a:lnSpc>
                <a:spcPts val="2052"/>
              </a:lnSpc>
            </a:pPr>
            <a:endParaRPr lang="en-US" sz="1466">
              <a:solidFill>
                <a:srgbClr val="D14B41"/>
              </a:solidFill>
              <a:latin typeface="Shrikhand"/>
              <a:ea typeface="Shrikhand"/>
              <a:cs typeface="Shrikhand"/>
              <a:sym typeface="Shrikhand"/>
            </a:endParaRPr>
          </a:p>
          <a:p>
            <a:pPr algn="ctr">
              <a:lnSpc>
                <a:spcPts val="2052"/>
              </a:lnSpc>
            </a:pPr>
            <a:r>
              <a:rPr lang="en-US" sz="1466">
                <a:solidFill>
                  <a:srgbClr val="D14B41"/>
                </a:solidFill>
                <a:latin typeface="Shrikhand"/>
                <a:ea typeface="Shrikhand"/>
                <a:cs typeface="Shrikhand"/>
                <a:sym typeface="Shrikhand"/>
              </a:rPr>
              <a:t>Venues with most match occurrences align with higher win percentages, such as Wankhede, Eden Gardens, and Chinnaswamy.</a:t>
            </a:r>
          </a:p>
          <a:p>
            <a:pPr algn="ctr">
              <a:lnSpc>
                <a:spcPts val="2052"/>
              </a:lnSpc>
            </a:pPr>
            <a:endParaRPr lang="en-US" sz="1466">
              <a:solidFill>
                <a:srgbClr val="D14B41"/>
              </a:solidFill>
              <a:latin typeface="Shrikhand"/>
              <a:ea typeface="Shrikhand"/>
              <a:cs typeface="Shrikhand"/>
              <a:sym typeface="Shrikhand"/>
            </a:endParaRPr>
          </a:p>
        </p:txBody>
      </p:sp>
      <p:sp>
        <p:nvSpPr>
          <p:cNvPr id="7" name="TextBox 7"/>
          <p:cNvSpPr txBox="1"/>
          <p:nvPr/>
        </p:nvSpPr>
        <p:spPr>
          <a:xfrm>
            <a:off x="0" y="5707033"/>
            <a:ext cx="5319294" cy="4140834"/>
          </a:xfrm>
          <a:prstGeom prst="rect">
            <a:avLst/>
          </a:prstGeom>
        </p:spPr>
        <p:txBody>
          <a:bodyPr lIns="0" tIns="0" rIns="0" bIns="0" rtlCol="0" anchor="t">
            <a:spAutoFit/>
          </a:bodyPr>
          <a:lstStyle/>
          <a:p>
            <a:pPr algn="ctr">
              <a:lnSpc>
                <a:spcPts val="2240"/>
              </a:lnSpc>
            </a:pPr>
            <a:endParaRPr/>
          </a:p>
          <a:p>
            <a:pPr algn="ctr">
              <a:lnSpc>
                <a:spcPts val="2240"/>
              </a:lnSpc>
            </a:pPr>
            <a:r>
              <a:rPr lang="en-US" sz="1600">
                <a:solidFill>
                  <a:srgbClr val="FF66C4"/>
                </a:solidFill>
                <a:latin typeface="Shrikhand"/>
                <a:ea typeface="Shrikhand"/>
                <a:cs typeface="Shrikhand"/>
                <a:sym typeface="Shrikhand"/>
              </a:rPr>
              <a:t>⚡ Key Takeaways:</a:t>
            </a:r>
          </a:p>
          <a:p>
            <a:pPr algn="ctr">
              <a:lnSpc>
                <a:spcPts val="2240"/>
              </a:lnSpc>
            </a:pPr>
            <a:endParaRPr lang="en-US" sz="1600">
              <a:solidFill>
                <a:srgbClr val="FF66C4"/>
              </a:solidFill>
              <a:latin typeface="Shrikhand"/>
              <a:ea typeface="Shrikhand"/>
              <a:cs typeface="Shrikhand"/>
              <a:sym typeface="Shrikhand"/>
            </a:endParaRPr>
          </a:p>
          <a:p>
            <a:pPr algn="ctr">
              <a:lnSpc>
                <a:spcPts val="2240"/>
              </a:lnSpc>
            </a:pPr>
            <a:r>
              <a:rPr lang="en-US" sz="1600">
                <a:solidFill>
                  <a:srgbClr val="FF66C4"/>
                </a:solidFill>
                <a:latin typeface="Shrikhand"/>
                <a:ea typeface="Shrikhand"/>
                <a:cs typeface="Shrikhand"/>
                <a:sym typeface="Shrikhand"/>
              </a:rPr>
              <a:t>Wankhede Stadium is the most influential venue in terms of matches hosted, win rate, and toss-win impact.</a:t>
            </a:r>
          </a:p>
          <a:p>
            <a:pPr algn="ctr">
              <a:lnSpc>
                <a:spcPts val="2240"/>
              </a:lnSpc>
            </a:pPr>
            <a:endParaRPr lang="en-US" sz="1600">
              <a:solidFill>
                <a:srgbClr val="FF66C4"/>
              </a:solidFill>
              <a:latin typeface="Shrikhand"/>
              <a:ea typeface="Shrikhand"/>
              <a:cs typeface="Shrikhand"/>
              <a:sym typeface="Shrikhand"/>
            </a:endParaRPr>
          </a:p>
          <a:p>
            <a:pPr algn="ctr">
              <a:lnSpc>
                <a:spcPts val="2240"/>
              </a:lnSpc>
            </a:pPr>
            <a:r>
              <a:rPr lang="en-US" sz="1600">
                <a:solidFill>
                  <a:srgbClr val="FF66C4"/>
                </a:solidFill>
                <a:latin typeface="Shrikhand"/>
                <a:ea typeface="Shrikhand"/>
                <a:cs typeface="Shrikhand"/>
                <a:sym typeface="Shrikhand"/>
              </a:rPr>
              <a:t>Chennai Super Kings are the most consistent team in participation.</a:t>
            </a:r>
          </a:p>
          <a:p>
            <a:pPr algn="ctr">
              <a:lnSpc>
                <a:spcPts val="2240"/>
              </a:lnSpc>
            </a:pPr>
            <a:endParaRPr lang="en-US" sz="1600">
              <a:solidFill>
                <a:srgbClr val="FF66C4"/>
              </a:solidFill>
              <a:latin typeface="Shrikhand"/>
              <a:ea typeface="Shrikhand"/>
              <a:cs typeface="Shrikhand"/>
              <a:sym typeface="Shrikhand"/>
            </a:endParaRPr>
          </a:p>
          <a:p>
            <a:pPr algn="ctr">
              <a:lnSpc>
                <a:spcPts val="2240"/>
              </a:lnSpc>
            </a:pPr>
            <a:r>
              <a:rPr lang="en-US" sz="1600">
                <a:solidFill>
                  <a:srgbClr val="FF66C4"/>
                </a:solidFill>
                <a:latin typeface="Shrikhand"/>
                <a:ea typeface="Shrikhand"/>
                <a:cs typeface="Shrikhand"/>
                <a:sym typeface="Shrikhand"/>
              </a:rPr>
              <a:t>Average scores vary by venue, possibly influencing match strategies.</a:t>
            </a:r>
          </a:p>
          <a:p>
            <a:pPr algn="ctr">
              <a:lnSpc>
                <a:spcPts val="2240"/>
              </a:lnSpc>
            </a:pPr>
            <a:endParaRPr lang="en-US" sz="1600">
              <a:solidFill>
                <a:srgbClr val="FF66C4"/>
              </a:solidFill>
              <a:latin typeface="Shrikhand"/>
              <a:ea typeface="Shrikhand"/>
              <a:cs typeface="Shrikhand"/>
              <a:sym typeface="Shrikhand"/>
            </a:endParaRPr>
          </a:p>
          <a:p>
            <a:pPr algn="ctr">
              <a:lnSpc>
                <a:spcPts val="2240"/>
              </a:lnSpc>
            </a:pPr>
            <a:r>
              <a:rPr lang="en-US" sz="1600">
                <a:solidFill>
                  <a:srgbClr val="FF66C4"/>
                </a:solidFill>
                <a:latin typeface="Shrikhand"/>
                <a:ea typeface="Shrikhand"/>
                <a:cs typeface="Shrikhand"/>
                <a:sym typeface="Shrikhand"/>
              </a:rPr>
              <a:t>Toss plays a significant role at several high-profile venues.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23109" y="1295111"/>
            <a:ext cx="15436191" cy="8710337"/>
          </a:xfrm>
          <a:custGeom>
            <a:avLst/>
            <a:gdLst/>
            <a:ahLst/>
            <a:cxnLst/>
            <a:rect l="l" t="t" r="r" b="b"/>
            <a:pathLst>
              <a:path w="15436191" h="8710337">
                <a:moveTo>
                  <a:pt x="0" y="0"/>
                </a:moveTo>
                <a:lnTo>
                  <a:pt x="15436191" y="0"/>
                </a:lnTo>
                <a:lnTo>
                  <a:pt x="15436191" y="8710337"/>
                </a:lnTo>
                <a:lnTo>
                  <a:pt x="0" y="8710337"/>
                </a:lnTo>
                <a:lnTo>
                  <a:pt x="0" y="0"/>
                </a:lnTo>
                <a:close/>
              </a:path>
            </a:pathLst>
          </a:custGeom>
          <a:blipFill>
            <a:blip r:embed="rId2"/>
            <a:stretch>
              <a:fillRect/>
            </a:stretch>
          </a:blipFill>
        </p:spPr>
      </p:sp>
      <p:sp>
        <p:nvSpPr>
          <p:cNvPr id="3" name="TextBox 3"/>
          <p:cNvSpPr txBox="1"/>
          <p:nvPr/>
        </p:nvSpPr>
        <p:spPr>
          <a:xfrm>
            <a:off x="3813870" y="102493"/>
            <a:ext cx="10660261" cy="1757165"/>
          </a:xfrm>
          <a:prstGeom prst="rect">
            <a:avLst/>
          </a:prstGeom>
        </p:spPr>
        <p:txBody>
          <a:bodyPr lIns="0" tIns="0" rIns="0" bIns="0" rtlCol="0" anchor="t">
            <a:spAutoFit/>
          </a:bodyPr>
          <a:lstStyle/>
          <a:p>
            <a:pPr algn="ctr">
              <a:lnSpc>
                <a:spcPts val="7098"/>
              </a:lnSpc>
            </a:pPr>
            <a:r>
              <a:rPr lang="en-US" sz="5070">
                <a:solidFill>
                  <a:srgbClr val="1B4BCD"/>
                </a:solidFill>
                <a:latin typeface="Shrikhand"/>
                <a:ea typeface="Shrikhand"/>
                <a:cs typeface="Shrikhand"/>
                <a:sym typeface="Shrikhand"/>
              </a:rPr>
              <a:t>Dashboard 5: Match Situations</a:t>
            </a:r>
          </a:p>
          <a:p>
            <a:pPr algn="ctr">
              <a:lnSpc>
                <a:spcPts val="7098"/>
              </a:lnSpc>
            </a:pPr>
            <a:endParaRPr lang="en-US" sz="5070">
              <a:solidFill>
                <a:srgbClr val="1B4BCD"/>
              </a:solidFill>
              <a:latin typeface="Shrikhand"/>
              <a:ea typeface="Shrikhand"/>
              <a:cs typeface="Shrikhand"/>
              <a:sym typeface="Shrikha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73595" y="202098"/>
            <a:ext cx="14301730" cy="1180465"/>
          </a:xfrm>
          <a:prstGeom prst="rect">
            <a:avLst/>
          </a:prstGeom>
        </p:spPr>
        <p:txBody>
          <a:bodyPr lIns="0" tIns="0" rIns="0" bIns="0" rtlCol="0" anchor="t">
            <a:spAutoFit/>
          </a:bodyPr>
          <a:lstStyle/>
          <a:p>
            <a:pPr algn="ctr">
              <a:lnSpc>
                <a:spcPts val="4759"/>
              </a:lnSpc>
            </a:pPr>
            <a:r>
              <a:rPr lang="en-US" sz="3399">
                <a:solidFill>
                  <a:srgbClr val="E1332E"/>
                </a:solidFill>
                <a:latin typeface="Shrikhand"/>
                <a:ea typeface="Shrikhand"/>
                <a:cs typeface="Shrikhand"/>
                <a:sym typeface="Shrikhand"/>
              </a:rPr>
              <a:t>Dashboard 5: Match Situations</a:t>
            </a:r>
          </a:p>
          <a:p>
            <a:pPr algn="ctr">
              <a:lnSpc>
                <a:spcPts val="4759"/>
              </a:lnSpc>
            </a:pPr>
            <a:r>
              <a:rPr lang="en-US" sz="3399">
                <a:solidFill>
                  <a:srgbClr val="E1332E"/>
                </a:solidFill>
                <a:latin typeface="Shrikhand"/>
                <a:ea typeface="Shrikhand"/>
                <a:cs typeface="Shrikhand"/>
                <a:sym typeface="Shrikhand"/>
              </a:rPr>
              <a:t>summery</a:t>
            </a:r>
          </a:p>
        </p:txBody>
      </p:sp>
      <p:sp>
        <p:nvSpPr>
          <p:cNvPr id="3" name="TextBox 3"/>
          <p:cNvSpPr txBox="1"/>
          <p:nvPr/>
        </p:nvSpPr>
        <p:spPr>
          <a:xfrm>
            <a:off x="213781" y="230673"/>
            <a:ext cx="4150814" cy="3967055"/>
          </a:xfrm>
          <a:prstGeom prst="rect">
            <a:avLst/>
          </a:prstGeom>
        </p:spPr>
        <p:txBody>
          <a:bodyPr lIns="0" tIns="0" rIns="0" bIns="0" rtlCol="0" anchor="t">
            <a:spAutoFit/>
          </a:bodyPr>
          <a:lstStyle/>
          <a:p>
            <a:pPr algn="ctr">
              <a:lnSpc>
                <a:spcPts val="2893"/>
              </a:lnSpc>
            </a:pPr>
            <a:r>
              <a:rPr lang="en-US" sz="2066">
                <a:solidFill>
                  <a:srgbClr val="AE7C6E"/>
                </a:solidFill>
                <a:latin typeface="Shrikhand"/>
                <a:ea typeface="Shrikhand"/>
                <a:cs typeface="Shrikhand"/>
                <a:sym typeface="Shrikhand"/>
              </a:rPr>
              <a:t>🔢 Top-Level Stats:</a:t>
            </a:r>
          </a:p>
          <a:p>
            <a:pPr algn="ctr">
              <a:lnSpc>
                <a:spcPts val="2893"/>
              </a:lnSpc>
            </a:pPr>
            <a:endParaRPr lang="en-US" sz="2066">
              <a:solidFill>
                <a:srgbClr val="AE7C6E"/>
              </a:solidFill>
              <a:latin typeface="Shrikhand"/>
              <a:ea typeface="Shrikhand"/>
              <a:cs typeface="Shrikhand"/>
              <a:sym typeface="Shrikhand"/>
            </a:endParaRPr>
          </a:p>
          <a:p>
            <a:pPr algn="ctr">
              <a:lnSpc>
                <a:spcPts val="2893"/>
              </a:lnSpc>
            </a:pPr>
            <a:r>
              <a:rPr lang="en-US" sz="2066">
                <a:solidFill>
                  <a:srgbClr val="AE7C6E"/>
                </a:solidFill>
                <a:latin typeface="Shrikhand"/>
                <a:ea typeface="Shrikhand"/>
                <a:cs typeface="Shrikhand"/>
                <a:sym typeface="Shrikhand"/>
              </a:rPr>
              <a:t>Super Over Matches: 10</a:t>
            </a:r>
          </a:p>
          <a:p>
            <a:pPr algn="ctr">
              <a:lnSpc>
                <a:spcPts val="2893"/>
              </a:lnSpc>
            </a:pPr>
            <a:endParaRPr lang="en-US" sz="2066">
              <a:solidFill>
                <a:srgbClr val="AE7C6E"/>
              </a:solidFill>
              <a:latin typeface="Shrikhand"/>
              <a:ea typeface="Shrikhand"/>
              <a:cs typeface="Shrikhand"/>
              <a:sym typeface="Shrikhand"/>
            </a:endParaRPr>
          </a:p>
          <a:p>
            <a:pPr algn="ctr">
              <a:lnSpc>
                <a:spcPts val="2893"/>
              </a:lnSpc>
            </a:pPr>
            <a:r>
              <a:rPr lang="en-US" sz="2066">
                <a:solidFill>
                  <a:srgbClr val="AE7C6E"/>
                </a:solidFill>
                <a:latin typeface="Shrikhand"/>
                <a:ea typeface="Shrikhand"/>
                <a:cs typeface="Shrikhand"/>
                <a:sym typeface="Shrikhand"/>
              </a:rPr>
              <a:t>Overs Bowled: 40.20K</a:t>
            </a:r>
          </a:p>
          <a:p>
            <a:pPr algn="ctr">
              <a:lnSpc>
                <a:spcPts val="2893"/>
              </a:lnSpc>
            </a:pPr>
            <a:endParaRPr lang="en-US" sz="2066">
              <a:solidFill>
                <a:srgbClr val="AE7C6E"/>
              </a:solidFill>
              <a:latin typeface="Shrikhand"/>
              <a:ea typeface="Shrikhand"/>
              <a:cs typeface="Shrikhand"/>
              <a:sym typeface="Shrikhand"/>
            </a:endParaRPr>
          </a:p>
          <a:p>
            <a:pPr algn="ctr">
              <a:lnSpc>
                <a:spcPts val="2893"/>
              </a:lnSpc>
            </a:pPr>
            <a:r>
              <a:rPr lang="en-US" sz="2066">
                <a:solidFill>
                  <a:srgbClr val="AE7C6E"/>
                </a:solidFill>
                <a:latin typeface="Shrikhand"/>
                <a:ea typeface="Shrikhand"/>
                <a:cs typeface="Shrikhand"/>
                <a:sym typeface="Shrikhand"/>
              </a:rPr>
              <a:t>Total Runs Scored: 304K</a:t>
            </a:r>
          </a:p>
          <a:p>
            <a:pPr algn="ctr">
              <a:lnSpc>
                <a:spcPts val="2893"/>
              </a:lnSpc>
            </a:pPr>
            <a:endParaRPr lang="en-US" sz="2066">
              <a:solidFill>
                <a:srgbClr val="AE7C6E"/>
              </a:solidFill>
              <a:latin typeface="Shrikhand"/>
              <a:ea typeface="Shrikhand"/>
              <a:cs typeface="Shrikhand"/>
              <a:sym typeface="Shrikhand"/>
            </a:endParaRPr>
          </a:p>
          <a:p>
            <a:pPr algn="ctr">
              <a:lnSpc>
                <a:spcPts val="2893"/>
              </a:lnSpc>
            </a:pPr>
            <a:r>
              <a:rPr lang="en-US" sz="2066">
                <a:solidFill>
                  <a:srgbClr val="AE7C6E"/>
                </a:solidFill>
                <a:latin typeface="Shrikhand"/>
                <a:ea typeface="Shrikhand"/>
                <a:cs typeface="Shrikhand"/>
                <a:sym typeface="Shrikhand"/>
              </a:rPr>
              <a:t>Total Overs (All Matches): 2M</a:t>
            </a:r>
          </a:p>
          <a:p>
            <a:pPr algn="ctr">
              <a:lnSpc>
                <a:spcPts val="2893"/>
              </a:lnSpc>
            </a:pPr>
            <a:endParaRPr lang="en-US" sz="2066">
              <a:solidFill>
                <a:srgbClr val="AE7C6E"/>
              </a:solidFill>
              <a:latin typeface="Shrikhand"/>
              <a:ea typeface="Shrikhand"/>
              <a:cs typeface="Shrikhand"/>
              <a:sym typeface="Shrikhand"/>
            </a:endParaRPr>
          </a:p>
          <a:p>
            <a:pPr algn="ctr">
              <a:lnSpc>
                <a:spcPts val="2893"/>
              </a:lnSpc>
            </a:pPr>
            <a:endParaRPr lang="en-US" sz="2066">
              <a:solidFill>
                <a:srgbClr val="AE7C6E"/>
              </a:solidFill>
              <a:latin typeface="Shrikhand"/>
              <a:ea typeface="Shrikhand"/>
              <a:cs typeface="Shrikhand"/>
              <a:sym typeface="Shrikhand"/>
            </a:endParaRPr>
          </a:p>
        </p:txBody>
      </p:sp>
      <p:sp>
        <p:nvSpPr>
          <p:cNvPr id="4" name="TextBox 4"/>
          <p:cNvSpPr txBox="1"/>
          <p:nvPr/>
        </p:nvSpPr>
        <p:spPr>
          <a:xfrm>
            <a:off x="5330114" y="1513931"/>
            <a:ext cx="5280974" cy="3980605"/>
          </a:xfrm>
          <a:prstGeom prst="rect">
            <a:avLst/>
          </a:prstGeom>
        </p:spPr>
        <p:txBody>
          <a:bodyPr lIns="0" tIns="0" rIns="0" bIns="0" rtlCol="0" anchor="t">
            <a:spAutoFit/>
          </a:bodyPr>
          <a:lstStyle/>
          <a:p>
            <a:pPr algn="ctr">
              <a:lnSpc>
                <a:spcPts val="2671"/>
              </a:lnSpc>
            </a:pPr>
            <a:r>
              <a:rPr lang="en-US" sz="1908">
                <a:solidFill>
                  <a:srgbClr val="FFFFFF"/>
                </a:solidFill>
                <a:latin typeface="Shrikhand"/>
                <a:ea typeface="Shrikhand"/>
                <a:cs typeface="Shrikhand"/>
                <a:sym typeface="Shrikhand"/>
              </a:rPr>
              <a:t>📊 Sum of Runs Scored by Over Phase:</a:t>
            </a:r>
          </a:p>
          <a:p>
            <a:pPr algn="ctr">
              <a:lnSpc>
                <a:spcPts val="2671"/>
              </a:lnSpc>
            </a:pPr>
            <a:endParaRPr lang="en-US" sz="1908">
              <a:solidFill>
                <a:srgbClr val="FFFFFF"/>
              </a:solidFill>
              <a:latin typeface="Shrikhand"/>
              <a:ea typeface="Shrikhand"/>
              <a:cs typeface="Shrikhand"/>
              <a:sym typeface="Shrikhand"/>
            </a:endParaRPr>
          </a:p>
          <a:p>
            <a:pPr algn="ctr">
              <a:lnSpc>
                <a:spcPts val="2671"/>
              </a:lnSpc>
            </a:pPr>
            <a:r>
              <a:rPr lang="en-US" sz="1908">
                <a:solidFill>
                  <a:srgbClr val="FFFFFF"/>
                </a:solidFill>
                <a:latin typeface="Shrikhand"/>
                <a:ea typeface="Shrikhand"/>
                <a:cs typeface="Shrikhand"/>
                <a:sym typeface="Shrikhand"/>
              </a:rPr>
              <a:t>Middle Overs contributed the most runs, followed by:</a:t>
            </a:r>
          </a:p>
          <a:p>
            <a:pPr algn="ctr">
              <a:lnSpc>
                <a:spcPts val="2671"/>
              </a:lnSpc>
            </a:pPr>
            <a:endParaRPr lang="en-US" sz="1908">
              <a:solidFill>
                <a:srgbClr val="FFFFFF"/>
              </a:solidFill>
              <a:latin typeface="Shrikhand"/>
              <a:ea typeface="Shrikhand"/>
              <a:cs typeface="Shrikhand"/>
              <a:sym typeface="Shrikhand"/>
            </a:endParaRPr>
          </a:p>
          <a:p>
            <a:pPr algn="ctr">
              <a:lnSpc>
                <a:spcPts val="2671"/>
              </a:lnSpc>
            </a:pPr>
            <a:r>
              <a:rPr lang="en-US" sz="1908">
                <a:solidFill>
                  <a:srgbClr val="FFFFFF"/>
                </a:solidFill>
                <a:latin typeface="Shrikhand"/>
                <a:ea typeface="Shrikhand"/>
                <a:cs typeface="Shrikhand"/>
                <a:sym typeface="Shrikhand"/>
              </a:rPr>
              <a:t>Powerplay</a:t>
            </a:r>
          </a:p>
          <a:p>
            <a:pPr algn="ctr">
              <a:lnSpc>
                <a:spcPts val="2671"/>
              </a:lnSpc>
            </a:pPr>
            <a:endParaRPr lang="en-US" sz="1908">
              <a:solidFill>
                <a:srgbClr val="FFFFFF"/>
              </a:solidFill>
              <a:latin typeface="Shrikhand"/>
              <a:ea typeface="Shrikhand"/>
              <a:cs typeface="Shrikhand"/>
              <a:sym typeface="Shrikhand"/>
            </a:endParaRPr>
          </a:p>
          <a:p>
            <a:pPr algn="ctr">
              <a:lnSpc>
                <a:spcPts val="2671"/>
              </a:lnSpc>
            </a:pPr>
            <a:r>
              <a:rPr lang="en-US" sz="1908">
                <a:solidFill>
                  <a:srgbClr val="FFFFFF"/>
                </a:solidFill>
                <a:latin typeface="Shrikhand"/>
                <a:ea typeface="Shrikhand"/>
                <a:cs typeface="Shrikhand"/>
                <a:sym typeface="Shrikhand"/>
              </a:rPr>
              <a:t>Death Overs had the least runs scored</a:t>
            </a:r>
          </a:p>
          <a:p>
            <a:pPr algn="ctr">
              <a:lnSpc>
                <a:spcPts val="2671"/>
              </a:lnSpc>
            </a:pPr>
            <a:r>
              <a:rPr lang="en-US" sz="1908">
                <a:solidFill>
                  <a:srgbClr val="FFFFFF"/>
                </a:solidFill>
                <a:latin typeface="Shrikhand"/>
                <a:ea typeface="Shrikhand"/>
                <a:cs typeface="Shrikhand"/>
                <a:sym typeface="Shrikhand"/>
              </a:rPr>
              <a:t>➤ Indicates that scoring tends to stabilize and build in middle overs.</a:t>
            </a:r>
          </a:p>
          <a:p>
            <a:pPr algn="ctr">
              <a:lnSpc>
                <a:spcPts val="2671"/>
              </a:lnSpc>
            </a:pPr>
            <a:endParaRPr lang="en-US" sz="1908">
              <a:solidFill>
                <a:srgbClr val="FFFFFF"/>
              </a:solidFill>
              <a:latin typeface="Shrikhand"/>
              <a:ea typeface="Shrikhand"/>
              <a:cs typeface="Shrikhand"/>
              <a:sym typeface="Shrikhand"/>
            </a:endParaRPr>
          </a:p>
          <a:p>
            <a:pPr algn="ctr">
              <a:lnSpc>
                <a:spcPts val="2671"/>
              </a:lnSpc>
            </a:pPr>
            <a:endParaRPr lang="en-US" sz="1908">
              <a:solidFill>
                <a:srgbClr val="FFFFFF"/>
              </a:solidFill>
              <a:latin typeface="Shrikhand"/>
              <a:ea typeface="Shrikhand"/>
              <a:cs typeface="Shrikhand"/>
              <a:sym typeface="Shrikhand"/>
            </a:endParaRPr>
          </a:p>
        </p:txBody>
      </p:sp>
      <p:sp>
        <p:nvSpPr>
          <p:cNvPr id="5" name="TextBox 5"/>
          <p:cNvSpPr txBox="1"/>
          <p:nvPr/>
        </p:nvSpPr>
        <p:spPr>
          <a:xfrm>
            <a:off x="10611088" y="893566"/>
            <a:ext cx="7427371" cy="2650795"/>
          </a:xfrm>
          <a:prstGeom prst="rect">
            <a:avLst/>
          </a:prstGeom>
        </p:spPr>
        <p:txBody>
          <a:bodyPr lIns="0" tIns="0" rIns="0" bIns="0" rtlCol="0" anchor="t">
            <a:spAutoFit/>
          </a:bodyPr>
          <a:lstStyle/>
          <a:p>
            <a:pPr algn="ctr">
              <a:lnSpc>
                <a:spcPts val="2513"/>
              </a:lnSpc>
            </a:pPr>
            <a:r>
              <a:rPr lang="en-US" sz="1795" b="1">
                <a:solidFill>
                  <a:srgbClr val="CB6CE6"/>
                </a:solidFill>
                <a:latin typeface="Canva Sans Bold"/>
                <a:ea typeface="Canva Sans Bold"/>
                <a:cs typeface="Canva Sans Bold"/>
                <a:sym typeface="Canva Sans Bold"/>
              </a:rPr>
              <a:t>📈 Match Count by Batting Order:</a:t>
            </a:r>
          </a:p>
          <a:p>
            <a:pPr algn="ctr">
              <a:lnSpc>
                <a:spcPts val="2513"/>
              </a:lnSpc>
            </a:pPr>
            <a:endParaRPr lang="en-US" sz="1795" b="1">
              <a:solidFill>
                <a:srgbClr val="CB6CE6"/>
              </a:solidFill>
              <a:latin typeface="Canva Sans Bold"/>
              <a:ea typeface="Canva Sans Bold"/>
              <a:cs typeface="Canva Sans Bold"/>
              <a:sym typeface="Canva Sans Bold"/>
            </a:endParaRPr>
          </a:p>
          <a:p>
            <a:pPr algn="ctr">
              <a:lnSpc>
                <a:spcPts val="2513"/>
              </a:lnSpc>
            </a:pPr>
            <a:r>
              <a:rPr lang="en-US" sz="1795" b="1">
                <a:solidFill>
                  <a:srgbClr val="CB6CE6"/>
                </a:solidFill>
                <a:latin typeface="Canva Sans Bold"/>
                <a:ea typeface="Canva Sans Bold"/>
                <a:cs typeface="Canva Sans Bold"/>
                <a:sym typeface="Canva Sans Bold"/>
              </a:rPr>
              <a:t>Chasing: 575 matches (54.55%)</a:t>
            </a:r>
          </a:p>
          <a:p>
            <a:pPr algn="ctr">
              <a:lnSpc>
                <a:spcPts val="2513"/>
              </a:lnSpc>
            </a:pPr>
            <a:endParaRPr lang="en-US" sz="1795" b="1">
              <a:solidFill>
                <a:srgbClr val="CB6CE6"/>
              </a:solidFill>
              <a:latin typeface="Canva Sans Bold"/>
              <a:ea typeface="Canva Sans Bold"/>
              <a:cs typeface="Canva Sans Bold"/>
              <a:sym typeface="Canva Sans Bold"/>
            </a:endParaRPr>
          </a:p>
          <a:p>
            <a:pPr algn="ctr">
              <a:lnSpc>
                <a:spcPts val="2513"/>
              </a:lnSpc>
            </a:pPr>
            <a:r>
              <a:rPr lang="en-US" sz="1795" b="1">
                <a:solidFill>
                  <a:srgbClr val="CB6CE6"/>
                </a:solidFill>
                <a:latin typeface="Canva Sans Bold"/>
                <a:ea typeface="Canva Sans Bold"/>
                <a:cs typeface="Canva Sans Bold"/>
                <a:sym typeface="Canva Sans Bold"/>
              </a:rPr>
              <a:t>Defending: 479 matches (45.45%)</a:t>
            </a:r>
          </a:p>
          <a:p>
            <a:pPr algn="ctr">
              <a:lnSpc>
                <a:spcPts val="2513"/>
              </a:lnSpc>
            </a:pPr>
            <a:r>
              <a:rPr lang="en-US" sz="1795" b="1">
                <a:solidFill>
                  <a:srgbClr val="CB6CE6"/>
                </a:solidFill>
                <a:latin typeface="Canva Sans Bold"/>
                <a:ea typeface="Canva Sans Bold"/>
                <a:cs typeface="Canva Sans Bold"/>
                <a:sym typeface="Canva Sans Bold"/>
              </a:rPr>
              <a:t>➤ Chasing is slightly more frequent than defending in IPL matches.</a:t>
            </a:r>
          </a:p>
          <a:p>
            <a:pPr algn="ctr">
              <a:lnSpc>
                <a:spcPts val="2513"/>
              </a:lnSpc>
            </a:pPr>
            <a:endParaRPr lang="en-US" sz="1795" b="1">
              <a:solidFill>
                <a:srgbClr val="CB6CE6"/>
              </a:solidFill>
              <a:latin typeface="Canva Sans Bold"/>
              <a:ea typeface="Canva Sans Bold"/>
              <a:cs typeface="Canva Sans Bold"/>
              <a:sym typeface="Canva Sans Bold"/>
            </a:endParaRPr>
          </a:p>
          <a:p>
            <a:pPr algn="ctr">
              <a:lnSpc>
                <a:spcPts val="3174"/>
              </a:lnSpc>
            </a:pPr>
            <a:endParaRPr lang="en-US" sz="1795" b="1">
              <a:solidFill>
                <a:srgbClr val="CB6CE6"/>
              </a:solidFill>
              <a:latin typeface="Canva Sans Bold"/>
              <a:ea typeface="Canva Sans Bold"/>
              <a:cs typeface="Canva Sans Bold"/>
              <a:sym typeface="Canva Sans Bold"/>
            </a:endParaRPr>
          </a:p>
          <a:p>
            <a:pPr algn="ctr">
              <a:lnSpc>
                <a:spcPts val="99"/>
              </a:lnSpc>
            </a:pPr>
            <a:endParaRPr lang="en-US" sz="1795" b="1">
              <a:solidFill>
                <a:srgbClr val="CB6CE6"/>
              </a:solidFill>
              <a:latin typeface="Canva Sans Bold"/>
              <a:ea typeface="Canva Sans Bold"/>
              <a:cs typeface="Canva Sans Bold"/>
              <a:sym typeface="Canva Sans Bold"/>
            </a:endParaRPr>
          </a:p>
        </p:txBody>
      </p:sp>
      <p:sp>
        <p:nvSpPr>
          <p:cNvPr id="6" name="TextBox 6"/>
          <p:cNvSpPr txBox="1"/>
          <p:nvPr/>
        </p:nvSpPr>
        <p:spPr>
          <a:xfrm>
            <a:off x="-252346" y="3632229"/>
            <a:ext cx="6588323" cy="5021579"/>
          </a:xfrm>
          <a:prstGeom prst="rect">
            <a:avLst/>
          </a:prstGeom>
        </p:spPr>
        <p:txBody>
          <a:bodyPr lIns="0" tIns="0" rIns="0" bIns="0" rtlCol="0" anchor="t">
            <a:spAutoFit/>
          </a:bodyPr>
          <a:lstStyle/>
          <a:p>
            <a:pPr algn="ctr">
              <a:lnSpc>
                <a:spcPts val="2520"/>
              </a:lnSpc>
            </a:pPr>
            <a:r>
              <a:rPr lang="en-US" sz="1800">
                <a:solidFill>
                  <a:srgbClr val="FFFFFF"/>
                </a:solidFill>
                <a:latin typeface="Shrikhand"/>
                <a:ea typeface="Shrikhand"/>
                <a:cs typeface="Shrikhand"/>
                <a:sym typeface="Shrikhand"/>
              </a:rPr>
              <a:t>🔥</a:t>
            </a:r>
            <a:r>
              <a:rPr lang="en-US" sz="1800">
                <a:solidFill>
                  <a:srgbClr val="38B6FF"/>
                </a:solidFill>
                <a:latin typeface="Shrikhand"/>
                <a:ea typeface="Shrikhand"/>
                <a:cs typeface="Shrikhand"/>
                <a:sym typeface="Shrikhand"/>
              </a:rPr>
              <a:t> Last 50 Overs Runs by Batting Team:</a:t>
            </a:r>
          </a:p>
          <a:p>
            <a:pPr algn="ctr">
              <a:lnSpc>
                <a:spcPts val="2520"/>
              </a:lnSpc>
            </a:pPr>
            <a:endParaRPr lang="en-US" sz="1800">
              <a:solidFill>
                <a:srgbClr val="38B6FF"/>
              </a:solidFill>
              <a:latin typeface="Shrikhand"/>
              <a:ea typeface="Shrikhand"/>
              <a:cs typeface="Shrikhand"/>
              <a:sym typeface="Shrikhand"/>
            </a:endParaRPr>
          </a:p>
          <a:p>
            <a:pPr algn="ctr">
              <a:lnSpc>
                <a:spcPts val="2520"/>
              </a:lnSpc>
            </a:pPr>
            <a:r>
              <a:rPr lang="en-US" sz="1800">
                <a:solidFill>
                  <a:srgbClr val="38B6FF"/>
                </a:solidFill>
                <a:latin typeface="Shrikhand"/>
                <a:ea typeface="Shrikhand"/>
                <a:cs typeface="Shrikhand"/>
                <a:sym typeface="Shrikhand"/>
              </a:rPr>
              <a:t>Top performers:</a:t>
            </a:r>
          </a:p>
          <a:p>
            <a:pPr algn="ctr">
              <a:lnSpc>
                <a:spcPts val="2520"/>
              </a:lnSpc>
            </a:pPr>
            <a:endParaRPr lang="en-US" sz="1800">
              <a:solidFill>
                <a:srgbClr val="38B6FF"/>
              </a:solidFill>
              <a:latin typeface="Shrikhand"/>
              <a:ea typeface="Shrikhand"/>
              <a:cs typeface="Shrikhand"/>
              <a:sym typeface="Shrikhand"/>
            </a:endParaRPr>
          </a:p>
          <a:p>
            <a:pPr algn="ctr">
              <a:lnSpc>
                <a:spcPts val="2520"/>
              </a:lnSpc>
            </a:pPr>
            <a:r>
              <a:rPr lang="en-US" sz="1800">
                <a:solidFill>
                  <a:srgbClr val="38B6FF"/>
                </a:solidFill>
                <a:latin typeface="Shrikhand"/>
                <a:ea typeface="Shrikhand"/>
                <a:cs typeface="Shrikhand"/>
                <a:sym typeface="Shrikhand"/>
              </a:rPr>
              <a:t>Mumbai Indians (highest)</a:t>
            </a:r>
          </a:p>
          <a:p>
            <a:pPr algn="ctr">
              <a:lnSpc>
                <a:spcPts val="2520"/>
              </a:lnSpc>
            </a:pPr>
            <a:endParaRPr lang="en-US" sz="1800">
              <a:solidFill>
                <a:srgbClr val="38B6FF"/>
              </a:solidFill>
              <a:latin typeface="Shrikhand"/>
              <a:ea typeface="Shrikhand"/>
              <a:cs typeface="Shrikhand"/>
              <a:sym typeface="Shrikhand"/>
            </a:endParaRPr>
          </a:p>
          <a:p>
            <a:pPr algn="ctr">
              <a:lnSpc>
                <a:spcPts val="2520"/>
              </a:lnSpc>
            </a:pPr>
            <a:r>
              <a:rPr lang="en-US" sz="1800">
                <a:solidFill>
                  <a:srgbClr val="38B6FF"/>
                </a:solidFill>
                <a:latin typeface="Shrikhand"/>
                <a:ea typeface="Shrikhand"/>
                <a:cs typeface="Shrikhand"/>
                <a:sym typeface="Shrikhand"/>
              </a:rPr>
              <a:t>Chennai Super Kings</a:t>
            </a:r>
          </a:p>
          <a:p>
            <a:pPr algn="ctr">
              <a:lnSpc>
                <a:spcPts val="2520"/>
              </a:lnSpc>
            </a:pPr>
            <a:endParaRPr lang="en-US" sz="1800">
              <a:solidFill>
                <a:srgbClr val="38B6FF"/>
              </a:solidFill>
              <a:latin typeface="Shrikhand"/>
              <a:ea typeface="Shrikhand"/>
              <a:cs typeface="Shrikhand"/>
              <a:sym typeface="Shrikhand"/>
            </a:endParaRPr>
          </a:p>
          <a:p>
            <a:pPr algn="ctr">
              <a:lnSpc>
                <a:spcPts val="2520"/>
              </a:lnSpc>
            </a:pPr>
            <a:r>
              <a:rPr lang="en-US" sz="1800">
                <a:solidFill>
                  <a:srgbClr val="38B6FF"/>
                </a:solidFill>
                <a:latin typeface="Shrikhand"/>
                <a:ea typeface="Shrikhand"/>
                <a:cs typeface="Shrikhand"/>
                <a:sym typeface="Shrikhand"/>
              </a:rPr>
              <a:t>Royal Challengers Bangalore</a:t>
            </a:r>
          </a:p>
          <a:p>
            <a:pPr algn="ctr">
              <a:lnSpc>
                <a:spcPts val="2520"/>
              </a:lnSpc>
            </a:pPr>
            <a:endParaRPr lang="en-US" sz="1800">
              <a:solidFill>
                <a:srgbClr val="38B6FF"/>
              </a:solidFill>
              <a:latin typeface="Shrikhand"/>
              <a:ea typeface="Shrikhand"/>
              <a:cs typeface="Shrikhand"/>
              <a:sym typeface="Shrikhand"/>
            </a:endParaRPr>
          </a:p>
          <a:p>
            <a:pPr algn="ctr">
              <a:lnSpc>
                <a:spcPts val="2520"/>
              </a:lnSpc>
            </a:pPr>
            <a:r>
              <a:rPr lang="en-US" sz="1800">
                <a:solidFill>
                  <a:srgbClr val="38B6FF"/>
                </a:solidFill>
                <a:latin typeface="Shrikhand"/>
                <a:ea typeface="Shrikhand"/>
                <a:cs typeface="Shrikhand"/>
                <a:sym typeface="Shrikhand"/>
              </a:rPr>
              <a:t>Kolkata Knight Riders</a:t>
            </a:r>
          </a:p>
          <a:p>
            <a:pPr algn="ctr">
              <a:lnSpc>
                <a:spcPts val="2520"/>
              </a:lnSpc>
            </a:pPr>
            <a:endParaRPr lang="en-US" sz="1800">
              <a:solidFill>
                <a:srgbClr val="38B6FF"/>
              </a:solidFill>
              <a:latin typeface="Shrikhand"/>
              <a:ea typeface="Shrikhand"/>
              <a:cs typeface="Shrikhand"/>
              <a:sym typeface="Shrikhand"/>
            </a:endParaRPr>
          </a:p>
          <a:p>
            <a:pPr algn="ctr">
              <a:lnSpc>
                <a:spcPts val="2520"/>
              </a:lnSpc>
            </a:pPr>
            <a:r>
              <a:rPr lang="en-US" sz="1800">
                <a:solidFill>
                  <a:srgbClr val="38B6FF"/>
                </a:solidFill>
                <a:latin typeface="Shrikhand"/>
                <a:ea typeface="Shrikhand"/>
                <a:cs typeface="Shrikhand"/>
                <a:sym typeface="Shrikhand"/>
              </a:rPr>
              <a:t>Rajasthan Royals (lowest among top 5)</a:t>
            </a:r>
          </a:p>
          <a:p>
            <a:pPr algn="ctr">
              <a:lnSpc>
                <a:spcPts val="2520"/>
              </a:lnSpc>
            </a:pPr>
            <a:r>
              <a:rPr lang="en-US" sz="1800">
                <a:solidFill>
                  <a:srgbClr val="38B6FF"/>
                </a:solidFill>
                <a:latin typeface="Shrikhand"/>
                <a:ea typeface="Shrikhand"/>
                <a:cs typeface="Shrikhand"/>
                <a:sym typeface="Shrikhand"/>
              </a:rPr>
              <a:t>➤ Mumbai Indians lead in recent batting performance.</a:t>
            </a:r>
          </a:p>
          <a:p>
            <a:pPr algn="ctr">
              <a:lnSpc>
                <a:spcPts val="2520"/>
              </a:lnSpc>
            </a:pPr>
            <a:endParaRPr lang="en-US" sz="1800">
              <a:solidFill>
                <a:srgbClr val="38B6FF"/>
              </a:solidFill>
              <a:latin typeface="Shrikhand"/>
              <a:ea typeface="Shrikhand"/>
              <a:cs typeface="Shrikhand"/>
              <a:sym typeface="Shrikhand"/>
            </a:endParaRPr>
          </a:p>
          <a:p>
            <a:pPr algn="ctr">
              <a:lnSpc>
                <a:spcPts val="2520"/>
              </a:lnSpc>
            </a:pPr>
            <a:endParaRPr lang="en-US" sz="1800">
              <a:solidFill>
                <a:srgbClr val="38B6FF"/>
              </a:solidFill>
              <a:latin typeface="Shrikhand"/>
              <a:ea typeface="Shrikhand"/>
              <a:cs typeface="Shrikhand"/>
              <a:sym typeface="Shrikhand"/>
            </a:endParaRPr>
          </a:p>
        </p:txBody>
      </p:sp>
      <p:sp>
        <p:nvSpPr>
          <p:cNvPr id="7" name="TextBox 7"/>
          <p:cNvSpPr txBox="1"/>
          <p:nvPr/>
        </p:nvSpPr>
        <p:spPr>
          <a:xfrm>
            <a:off x="4123098" y="6114443"/>
            <a:ext cx="14164902" cy="3189604"/>
          </a:xfrm>
          <a:prstGeom prst="rect">
            <a:avLst/>
          </a:prstGeom>
        </p:spPr>
        <p:txBody>
          <a:bodyPr lIns="0" tIns="0" rIns="0" bIns="0" rtlCol="0" anchor="t">
            <a:spAutoFit/>
          </a:bodyPr>
          <a:lstStyle/>
          <a:p>
            <a:pPr algn="ctr">
              <a:lnSpc>
                <a:spcPts val="3220"/>
              </a:lnSpc>
            </a:pPr>
            <a:r>
              <a:rPr lang="en-US" sz="2300">
                <a:solidFill>
                  <a:srgbClr val="FFFFFF"/>
                </a:solidFill>
                <a:latin typeface="Shrikhand"/>
                <a:ea typeface="Shrikhand"/>
                <a:cs typeface="Shrikhand"/>
                <a:sym typeface="Shrikhand"/>
              </a:rPr>
              <a:t>🧮</a:t>
            </a:r>
            <a:r>
              <a:rPr lang="en-US" sz="2300">
                <a:solidFill>
                  <a:srgbClr val="5E17EB"/>
                </a:solidFill>
                <a:latin typeface="Shrikhand"/>
                <a:ea typeface="Shrikhand"/>
                <a:cs typeface="Shrikhand"/>
                <a:sym typeface="Shrikhand"/>
              </a:rPr>
              <a:t> Wickets by Over (Line Graph):</a:t>
            </a:r>
          </a:p>
          <a:p>
            <a:pPr algn="ctr">
              <a:lnSpc>
                <a:spcPts val="3220"/>
              </a:lnSpc>
            </a:pPr>
            <a:endParaRPr lang="en-US" sz="2300">
              <a:solidFill>
                <a:srgbClr val="5E17EB"/>
              </a:solidFill>
              <a:latin typeface="Shrikhand"/>
              <a:ea typeface="Shrikhand"/>
              <a:cs typeface="Shrikhand"/>
              <a:sym typeface="Shrikhand"/>
            </a:endParaRPr>
          </a:p>
          <a:p>
            <a:pPr algn="ctr">
              <a:lnSpc>
                <a:spcPts val="3220"/>
              </a:lnSpc>
            </a:pPr>
            <a:r>
              <a:rPr lang="en-US" sz="2300">
                <a:solidFill>
                  <a:srgbClr val="5E17EB"/>
                </a:solidFill>
                <a:latin typeface="Shrikhand"/>
                <a:ea typeface="Shrikhand"/>
                <a:cs typeface="Shrikhand"/>
                <a:sym typeface="Shrikhand"/>
              </a:rPr>
              <a:t>Highest number of wickets fall in the first over.</a:t>
            </a:r>
          </a:p>
          <a:p>
            <a:pPr algn="ctr">
              <a:lnSpc>
                <a:spcPts val="3220"/>
              </a:lnSpc>
            </a:pPr>
            <a:endParaRPr lang="en-US" sz="2300">
              <a:solidFill>
                <a:srgbClr val="5E17EB"/>
              </a:solidFill>
              <a:latin typeface="Shrikhand"/>
              <a:ea typeface="Shrikhand"/>
              <a:cs typeface="Shrikhand"/>
              <a:sym typeface="Shrikhand"/>
            </a:endParaRPr>
          </a:p>
          <a:p>
            <a:pPr algn="ctr">
              <a:lnSpc>
                <a:spcPts val="3220"/>
              </a:lnSpc>
            </a:pPr>
            <a:r>
              <a:rPr lang="en-US" sz="2300">
                <a:solidFill>
                  <a:srgbClr val="5E17EB"/>
                </a:solidFill>
                <a:latin typeface="Shrikhand"/>
                <a:ea typeface="Shrikhand"/>
                <a:cs typeface="Shrikhand"/>
                <a:sym typeface="Shrikhand"/>
              </a:rPr>
              <a:t>From overs 2 to 17, wicket count remains mostly steady.</a:t>
            </a:r>
          </a:p>
          <a:p>
            <a:pPr algn="ctr">
              <a:lnSpc>
                <a:spcPts val="3220"/>
              </a:lnSpc>
            </a:pPr>
            <a:endParaRPr lang="en-US" sz="2300">
              <a:solidFill>
                <a:srgbClr val="5E17EB"/>
              </a:solidFill>
              <a:latin typeface="Shrikhand"/>
              <a:ea typeface="Shrikhand"/>
              <a:cs typeface="Shrikhand"/>
              <a:sym typeface="Shrikhand"/>
            </a:endParaRPr>
          </a:p>
          <a:p>
            <a:pPr algn="ctr">
              <a:lnSpc>
                <a:spcPts val="3220"/>
              </a:lnSpc>
            </a:pPr>
            <a:r>
              <a:rPr lang="en-US" sz="2300">
                <a:solidFill>
                  <a:srgbClr val="5E17EB"/>
                </a:solidFill>
                <a:latin typeface="Shrikhand"/>
                <a:ea typeface="Shrikhand"/>
                <a:cs typeface="Shrikhand"/>
                <a:sym typeface="Shrikhand"/>
              </a:rPr>
              <a:t>Sharp dip at over 20, likely due to fewer balls faced or finishing overs. ➤ Early breakthroughs are common; final overs focus more on runs.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65355" y="1265170"/>
            <a:ext cx="15557291" cy="8715403"/>
          </a:xfrm>
          <a:custGeom>
            <a:avLst/>
            <a:gdLst/>
            <a:ahLst/>
            <a:cxnLst/>
            <a:rect l="l" t="t" r="r" b="b"/>
            <a:pathLst>
              <a:path w="15557291" h="8715403">
                <a:moveTo>
                  <a:pt x="0" y="0"/>
                </a:moveTo>
                <a:lnTo>
                  <a:pt x="15557290" y="0"/>
                </a:lnTo>
                <a:lnTo>
                  <a:pt x="15557290" y="8715403"/>
                </a:lnTo>
                <a:lnTo>
                  <a:pt x="0" y="8715403"/>
                </a:lnTo>
                <a:lnTo>
                  <a:pt x="0" y="0"/>
                </a:lnTo>
                <a:close/>
              </a:path>
            </a:pathLst>
          </a:custGeom>
          <a:blipFill>
            <a:blip r:embed="rId2"/>
            <a:stretch>
              <a:fillRect/>
            </a:stretch>
          </a:blipFill>
        </p:spPr>
      </p:sp>
      <p:sp>
        <p:nvSpPr>
          <p:cNvPr id="3" name="TextBox 3"/>
          <p:cNvSpPr txBox="1"/>
          <p:nvPr/>
        </p:nvSpPr>
        <p:spPr>
          <a:xfrm>
            <a:off x="3242434" y="75565"/>
            <a:ext cx="12091749" cy="1811020"/>
          </a:xfrm>
          <a:prstGeom prst="rect">
            <a:avLst/>
          </a:prstGeom>
        </p:spPr>
        <p:txBody>
          <a:bodyPr lIns="0" tIns="0" rIns="0" bIns="0" rtlCol="0" anchor="t">
            <a:spAutoFit/>
          </a:bodyPr>
          <a:lstStyle/>
          <a:p>
            <a:pPr algn="ctr">
              <a:lnSpc>
                <a:spcPts val="7279"/>
              </a:lnSpc>
            </a:pPr>
            <a:r>
              <a:rPr lang="en-US" sz="5199">
                <a:solidFill>
                  <a:srgbClr val="767676"/>
                </a:solidFill>
                <a:latin typeface="Shrikhand"/>
                <a:ea typeface="Shrikhand"/>
                <a:cs typeface="Shrikhand"/>
                <a:sym typeface="Shrikhand"/>
              </a:rPr>
              <a:t>Dashboard 6: Season-wise Trends</a:t>
            </a:r>
          </a:p>
          <a:p>
            <a:pPr algn="ctr">
              <a:lnSpc>
                <a:spcPts val="7279"/>
              </a:lnSpc>
            </a:pPr>
            <a:endParaRPr lang="en-US" sz="5199">
              <a:solidFill>
                <a:srgbClr val="767676"/>
              </a:solidFill>
              <a:latin typeface="Shrikhand"/>
              <a:ea typeface="Shrikhand"/>
              <a:cs typeface="Shrikhand"/>
              <a:sym typeface="Shrikha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5735" y="173990"/>
            <a:ext cx="10929462" cy="1623695"/>
          </a:xfrm>
          <a:prstGeom prst="rect">
            <a:avLst/>
          </a:prstGeom>
        </p:spPr>
        <p:txBody>
          <a:bodyPr lIns="0" tIns="0" rIns="0" bIns="0" rtlCol="0" anchor="t">
            <a:spAutoFit/>
          </a:bodyPr>
          <a:lstStyle/>
          <a:p>
            <a:pPr algn="ctr">
              <a:lnSpc>
                <a:spcPts val="6580"/>
              </a:lnSpc>
            </a:pPr>
            <a:r>
              <a:rPr lang="en-US" sz="4700">
                <a:solidFill>
                  <a:srgbClr val="B59F64"/>
                </a:solidFill>
                <a:latin typeface="Shrikhand"/>
                <a:ea typeface="Shrikhand"/>
                <a:cs typeface="Shrikhand"/>
                <a:sym typeface="Shrikhand"/>
              </a:rPr>
              <a:t>Dashboard 6: Season-wise Trends</a:t>
            </a:r>
          </a:p>
          <a:p>
            <a:pPr algn="ctr">
              <a:lnSpc>
                <a:spcPts val="6580"/>
              </a:lnSpc>
            </a:pPr>
            <a:r>
              <a:rPr lang="en-US" sz="4700">
                <a:solidFill>
                  <a:srgbClr val="B59F64"/>
                </a:solidFill>
                <a:latin typeface="Shrikhand"/>
                <a:ea typeface="Shrikhand"/>
                <a:cs typeface="Shrikhand"/>
                <a:sym typeface="Shrikhand"/>
              </a:rPr>
              <a:t>summery</a:t>
            </a:r>
          </a:p>
        </p:txBody>
      </p:sp>
      <p:sp>
        <p:nvSpPr>
          <p:cNvPr id="3" name="TextBox 3"/>
          <p:cNvSpPr txBox="1"/>
          <p:nvPr/>
        </p:nvSpPr>
        <p:spPr>
          <a:xfrm>
            <a:off x="137662" y="849138"/>
            <a:ext cx="6962775" cy="3764279"/>
          </a:xfrm>
          <a:prstGeom prst="rect">
            <a:avLst/>
          </a:prstGeom>
        </p:spPr>
        <p:txBody>
          <a:bodyPr lIns="0" tIns="0" rIns="0" bIns="0" rtlCol="0" anchor="t">
            <a:spAutoFit/>
          </a:bodyPr>
          <a:lstStyle/>
          <a:p>
            <a:pPr algn="ctr">
              <a:lnSpc>
                <a:spcPts val="2520"/>
              </a:lnSpc>
            </a:pPr>
            <a:r>
              <a:rPr lang="en-US" sz="1800">
                <a:solidFill>
                  <a:srgbClr val="B59F64"/>
                </a:solidFill>
                <a:latin typeface="Shrikhand"/>
                <a:ea typeface="Shrikhand"/>
                <a:cs typeface="Shrikhand"/>
                <a:sym typeface="Shrikhand"/>
              </a:rPr>
              <a:t>🏏 </a:t>
            </a:r>
            <a:r>
              <a:rPr lang="en-US" sz="1800">
                <a:solidFill>
                  <a:srgbClr val="FF5757"/>
                </a:solidFill>
                <a:latin typeface="Shrikhand"/>
                <a:ea typeface="Shrikhand"/>
                <a:cs typeface="Shrikhand"/>
                <a:sym typeface="Shrikhand"/>
              </a:rPr>
              <a:t>Top Stats Overview:</a:t>
            </a:r>
          </a:p>
          <a:p>
            <a:pPr algn="ctr">
              <a:lnSpc>
                <a:spcPts val="2520"/>
              </a:lnSpc>
            </a:pPr>
            <a:endParaRPr lang="en-US" sz="1800">
              <a:solidFill>
                <a:srgbClr val="FF5757"/>
              </a:solidFill>
              <a:latin typeface="Shrikhand"/>
              <a:ea typeface="Shrikhand"/>
              <a:cs typeface="Shrikhand"/>
              <a:sym typeface="Shrikhand"/>
            </a:endParaRPr>
          </a:p>
          <a:p>
            <a:pPr algn="ctr">
              <a:lnSpc>
                <a:spcPts val="2520"/>
              </a:lnSpc>
            </a:pPr>
            <a:r>
              <a:rPr lang="en-US" sz="1800">
                <a:solidFill>
                  <a:srgbClr val="FF5757"/>
                </a:solidFill>
                <a:latin typeface="Shrikhand"/>
                <a:ea typeface="Shrikhand"/>
                <a:cs typeface="Shrikhand"/>
                <a:sym typeface="Shrikhand"/>
              </a:rPr>
              <a:t>Sum of Powerplay Scores: 49K</a:t>
            </a:r>
          </a:p>
          <a:p>
            <a:pPr algn="ctr">
              <a:lnSpc>
                <a:spcPts val="2520"/>
              </a:lnSpc>
            </a:pPr>
            <a:endParaRPr lang="en-US" sz="1800">
              <a:solidFill>
                <a:srgbClr val="FF5757"/>
              </a:solidFill>
              <a:latin typeface="Shrikhand"/>
              <a:ea typeface="Shrikhand"/>
              <a:cs typeface="Shrikhand"/>
              <a:sym typeface="Shrikhand"/>
            </a:endParaRPr>
          </a:p>
          <a:p>
            <a:pPr algn="ctr">
              <a:lnSpc>
                <a:spcPts val="2520"/>
              </a:lnSpc>
            </a:pPr>
            <a:r>
              <a:rPr lang="en-US" sz="1800">
                <a:solidFill>
                  <a:srgbClr val="FF5757"/>
                </a:solidFill>
                <a:latin typeface="Shrikhand"/>
                <a:ea typeface="Shrikhand"/>
                <a:cs typeface="Shrikhand"/>
                <a:sym typeface="Shrikhand"/>
              </a:rPr>
              <a:t>Wins by Team1: 535</a:t>
            </a:r>
          </a:p>
          <a:p>
            <a:pPr algn="ctr">
              <a:lnSpc>
                <a:spcPts val="2520"/>
              </a:lnSpc>
            </a:pPr>
            <a:endParaRPr lang="en-US" sz="1800">
              <a:solidFill>
                <a:srgbClr val="FF5757"/>
              </a:solidFill>
              <a:latin typeface="Shrikhand"/>
              <a:ea typeface="Shrikhand"/>
              <a:cs typeface="Shrikhand"/>
              <a:sym typeface="Shrikhand"/>
            </a:endParaRPr>
          </a:p>
          <a:p>
            <a:pPr algn="ctr">
              <a:lnSpc>
                <a:spcPts val="2520"/>
              </a:lnSpc>
            </a:pPr>
            <a:r>
              <a:rPr lang="en-US" sz="1800">
                <a:solidFill>
                  <a:srgbClr val="FF5757"/>
                </a:solidFill>
                <a:latin typeface="Shrikhand"/>
                <a:ea typeface="Shrikhand"/>
                <a:cs typeface="Shrikhand"/>
                <a:sym typeface="Shrikhand"/>
              </a:rPr>
              <a:t>Wins by Toss Decision: 1054</a:t>
            </a:r>
          </a:p>
          <a:p>
            <a:pPr algn="ctr">
              <a:lnSpc>
                <a:spcPts val="2520"/>
              </a:lnSpc>
            </a:pPr>
            <a:endParaRPr lang="en-US" sz="1800">
              <a:solidFill>
                <a:srgbClr val="FF5757"/>
              </a:solidFill>
              <a:latin typeface="Shrikhand"/>
              <a:ea typeface="Shrikhand"/>
              <a:cs typeface="Shrikhand"/>
              <a:sym typeface="Shrikhand"/>
            </a:endParaRPr>
          </a:p>
          <a:p>
            <a:pPr algn="ctr">
              <a:lnSpc>
                <a:spcPts val="2520"/>
              </a:lnSpc>
            </a:pPr>
            <a:r>
              <a:rPr lang="en-US" sz="1800">
                <a:solidFill>
                  <a:srgbClr val="FF5757"/>
                </a:solidFill>
                <a:latin typeface="Shrikhand"/>
                <a:ea typeface="Shrikhand"/>
                <a:cs typeface="Shrikhand"/>
                <a:sym typeface="Shrikhand"/>
              </a:rPr>
              <a:t>Total Runs Scored in the Latest Season: 18,276 (Goal met)</a:t>
            </a:r>
          </a:p>
          <a:p>
            <a:pPr algn="ctr">
              <a:lnSpc>
                <a:spcPts val="2520"/>
              </a:lnSpc>
            </a:pPr>
            <a:endParaRPr lang="en-US" sz="1800">
              <a:solidFill>
                <a:srgbClr val="FF5757"/>
              </a:solidFill>
              <a:latin typeface="Shrikhand"/>
              <a:ea typeface="Shrikhand"/>
              <a:cs typeface="Shrikhand"/>
              <a:sym typeface="Shrikhand"/>
            </a:endParaRPr>
          </a:p>
          <a:p>
            <a:pPr algn="ctr">
              <a:lnSpc>
                <a:spcPts val="2520"/>
              </a:lnSpc>
            </a:pPr>
            <a:r>
              <a:rPr lang="en-US" sz="1800">
                <a:solidFill>
                  <a:srgbClr val="FF5757"/>
                </a:solidFill>
                <a:latin typeface="Shrikhand"/>
                <a:ea typeface="Shrikhand"/>
                <a:cs typeface="Shrikhand"/>
                <a:sym typeface="Shrikhand"/>
              </a:rPr>
              <a:t>Max Season Strike Rate: 145.11</a:t>
            </a:r>
          </a:p>
          <a:p>
            <a:pPr algn="ctr">
              <a:lnSpc>
                <a:spcPts val="2520"/>
              </a:lnSpc>
            </a:pPr>
            <a:endParaRPr lang="en-US" sz="1800">
              <a:solidFill>
                <a:srgbClr val="FF5757"/>
              </a:solidFill>
              <a:latin typeface="Shrikhand"/>
              <a:ea typeface="Shrikhand"/>
              <a:cs typeface="Shrikhand"/>
              <a:sym typeface="Shrikhand"/>
            </a:endParaRPr>
          </a:p>
        </p:txBody>
      </p:sp>
      <p:sp>
        <p:nvSpPr>
          <p:cNvPr id="4" name="TextBox 4"/>
          <p:cNvSpPr txBox="1"/>
          <p:nvPr/>
        </p:nvSpPr>
        <p:spPr>
          <a:xfrm>
            <a:off x="11317710" y="1009650"/>
            <a:ext cx="6970290" cy="6174848"/>
          </a:xfrm>
          <a:prstGeom prst="rect">
            <a:avLst/>
          </a:prstGeom>
        </p:spPr>
        <p:txBody>
          <a:bodyPr lIns="0" tIns="0" rIns="0" bIns="0" rtlCol="0" anchor="t">
            <a:spAutoFit/>
          </a:bodyPr>
          <a:lstStyle/>
          <a:p>
            <a:pPr algn="ctr">
              <a:lnSpc>
                <a:spcPts val="1954"/>
              </a:lnSpc>
            </a:pPr>
            <a:r>
              <a:rPr lang="en-US" sz="1395">
                <a:solidFill>
                  <a:srgbClr val="FFFFFF"/>
                </a:solidFill>
                <a:latin typeface="Shrikhand"/>
                <a:ea typeface="Shrikhand"/>
                <a:cs typeface="Shrikhand"/>
                <a:sym typeface="Shrikhand"/>
              </a:rPr>
              <a:t>📈</a:t>
            </a:r>
            <a:r>
              <a:rPr lang="en-US" sz="1395">
                <a:solidFill>
                  <a:srgbClr val="1B4BCD"/>
                </a:solidFill>
                <a:latin typeface="Shrikhand"/>
                <a:ea typeface="Shrikhand"/>
                <a:cs typeface="Shrikhand"/>
                <a:sym typeface="Shrikhand"/>
              </a:rPr>
              <a:t> Seasonal Performance Trends:</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1. Player Participation (Player_Count by Season):</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Peak player participation was 180–180+ around 2012 and 2023–2024.</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Lowest count: 129 players around 2014.</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Current season shows a drop to 152 players.</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2. Strike Rate by Season:</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Gradual increase in strike rate over the years.</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From ~115 in 2008 to near 145+ in 2025, showing evolving aggressive gameplay.</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3. Economy Rate by Season:</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Economy rate has also increased from ~6.5 to just under 9 by 2025.</a:t>
            </a:r>
          </a:p>
          <a:p>
            <a:pPr algn="ctr">
              <a:lnSpc>
                <a:spcPts val="1954"/>
              </a:lnSpc>
            </a:pPr>
            <a:endParaRPr lang="en-US" sz="1395">
              <a:solidFill>
                <a:srgbClr val="1B4BCD"/>
              </a:solidFill>
              <a:latin typeface="Shrikhand"/>
              <a:ea typeface="Shrikhand"/>
              <a:cs typeface="Shrikhand"/>
              <a:sym typeface="Shrikhand"/>
            </a:endParaRPr>
          </a:p>
          <a:p>
            <a:pPr algn="ctr">
              <a:lnSpc>
                <a:spcPts val="1954"/>
              </a:lnSpc>
            </a:pPr>
            <a:r>
              <a:rPr lang="en-US" sz="1395">
                <a:solidFill>
                  <a:srgbClr val="1B4BCD"/>
                </a:solidFill>
                <a:latin typeface="Shrikhand"/>
                <a:ea typeface="Shrikhand"/>
                <a:cs typeface="Shrikhand"/>
                <a:sym typeface="Shrikhand"/>
              </a:rPr>
              <a:t>Suggests a more batsman-dominant era with higher scoring.</a:t>
            </a:r>
          </a:p>
          <a:p>
            <a:pPr algn="ctr">
              <a:lnSpc>
                <a:spcPts val="1954"/>
              </a:lnSpc>
            </a:pPr>
            <a:endParaRPr lang="en-US" sz="1395">
              <a:solidFill>
                <a:srgbClr val="1B4BCD"/>
              </a:solidFill>
              <a:latin typeface="Shrikhand"/>
              <a:ea typeface="Shrikhand"/>
              <a:cs typeface="Shrikhand"/>
              <a:sym typeface="Shrikhand"/>
            </a:endParaRPr>
          </a:p>
        </p:txBody>
      </p:sp>
      <p:sp>
        <p:nvSpPr>
          <p:cNvPr id="5" name="TextBox 5"/>
          <p:cNvSpPr txBox="1"/>
          <p:nvPr/>
        </p:nvSpPr>
        <p:spPr>
          <a:xfrm>
            <a:off x="137662" y="4764515"/>
            <a:ext cx="6492478" cy="4179569"/>
          </a:xfrm>
          <a:prstGeom prst="rect">
            <a:avLst/>
          </a:prstGeom>
        </p:spPr>
        <p:txBody>
          <a:bodyPr lIns="0" tIns="0" rIns="0" bIns="0" rtlCol="0" anchor="t">
            <a:spAutoFit/>
          </a:bodyPr>
          <a:lstStyle/>
          <a:p>
            <a:pPr algn="ctr">
              <a:lnSpc>
                <a:spcPts val="1680"/>
              </a:lnSpc>
            </a:pPr>
            <a:r>
              <a:rPr lang="en-US" sz="1200">
                <a:solidFill>
                  <a:srgbClr val="ECDAA8"/>
                </a:solidFill>
                <a:latin typeface="Shrikhand"/>
                <a:ea typeface="Shrikhand"/>
                <a:cs typeface="Shrikhand"/>
                <a:sym typeface="Shrikhand"/>
              </a:rPr>
              <a:t>📊 Batting Dynamics:</a:t>
            </a: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r>
              <a:rPr lang="en-US" sz="1200">
                <a:solidFill>
                  <a:srgbClr val="ECDAA8"/>
                </a:solidFill>
                <a:latin typeface="Shrikhand"/>
                <a:ea typeface="Shrikhand"/>
                <a:cs typeface="Shrikhand"/>
                <a:sym typeface="Shrikhand"/>
              </a:rPr>
              <a:t>Sum of Runs Scored by Over:</a:t>
            </a: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r>
              <a:rPr lang="en-US" sz="1200">
                <a:solidFill>
                  <a:srgbClr val="ECDAA8"/>
                </a:solidFill>
                <a:latin typeface="Shrikhand"/>
                <a:ea typeface="Shrikhand"/>
                <a:cs typeface="Shrikhand"/>
                <a:sym typeface="Shrikhand"/>
              </a:rPr>
              <a:t>Peak scoring occurs between Overs 5–6 and 16–18.</a:t>
            </a: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r>
              <a:rPr lang="en-US" sz="1200">
                <a:solidFill>
                  <a:srgbClr val="ECDAA8"/>
                </a:solidFill>
                <a:latin typeface="Shrikhand"/>
                <a:ea typeface="Shrikhand"/>
                <a:cs typeface="Shrikhand"/>
                <a:sym typeface="Shrikhand"/>
              </a:rPr>
              <a:t>Powerplay (Overs 1–6) and death overs (16–20) contribute heavily to total runs.</a:t>
            </a: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r>
              <a:rPr lang="en-US" sz="1200">
                <a:solidFill>
                  <a:srgbClr val="ECDAA8"/>
                </a:solidFill>
                <a:latin typeface="Shrikhand"/>
                <a:ea typeface="Shrikhand"/>
                <a:cs typeface="Shrikhand"/>
                <a:sym typeface="Shrikhand"/>
              </a:rPr>
              <a:t>Sharp drop at Over 20, as expected.</a:t>
            </a: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r>
              <a:rPr lang="en-US" sz="1200">
                <a:solidFill>
                  <a:srgbClr val="ECDAA8"/>
                </a:solidFill>
                <a:latin typeface="Shrikhand"/>
                <a:ea typeface="Shrikhand"/>
                <a:cs typeface="Shrikhand"/>
                <a:sym typeface="Shrikhand"/>
              </a:rPr>
              <a:t>Strike Rate &amp; Average Runs by Season:</a:t>
            </a: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r>
              <a:rPr lang="en-US" sz="1200">
                <a:solidFill>
                  <a:srgbClr val="ECDAA8"/>
                </a:solidFill>
                <a:latin typeface="Shrikhand"/>
                <a:ea typeface="Shrikhand"/>
                <a:cs typeface="Shrikhand"/>
                <a:sym typeface="Shrikhand"/>
              </a:rPr>
              <a:t>Sharp spike in the last 2–3 seasons, aligning with trends in T20 cricket globally.</a:t>
            </a: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r>
              <a:rPr lang="en-US" sz="1200">
                <a:solidFill>
                  <a:srgbClr val="ECDAA8"/>
                </a:solidFill>
                <a:latin typeface="Shrikhand"/>
                <a:ea typeface="Shrikhand"/>
                <a:cs typeface="Shrikhand"/>
                <a:sym typeface="Shrikhand"/>
              </a:rPr>
              <a:t>Consistent improvement toward 145+ strike rate levels.</a:t>
            </a: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endParaRPr lang="en-US" sz="1200">
              <a:solidFill>
                <a:srgbClr val="ECDAA8"/>
              </a:solidFill>
              <a:latin typeface="Shrikhand"/>
              <a:ea typeface="Shrikhand"/>
              <a:cs typeface="Shrikhand"/>
              <a:sym typeface="Shrikhand"/>
            </a:endParaRPr>
          </a:p>
          <a:p>
            <a:pPr algn="ctr">
              <a:lnSpc>
                <a:spcPts val="1680"/>
              </a:lnSpc>
            </a:pPr>
            <a:endParaRPr lang="en-US" sz="1200">
              <a:solidFill>
                <a:srgbClr val="ECDAA8"/>
              </a:solidFill>
              <a:latin typeface="Shrikhand"/>
              <a:ea typeface="Shrikhand"/>
              <a:cs typeface="Shrikhand"/>
              <a:sym typeface="Shrikhand"/>
            </a:endParaRPr>
          </a:p>
        </p:txBody>
      </p:sp>
      <p:sp>
        <p:nvSpPr>
          <p:cNvPr id="6" name="TextBox 6"/>
          <p:cNvSpPr txBox="1"/>
          <p:nvPr/>
        </p:nvSpPr>
        <p:spPr>
          <a:xfrm>
            <a:off x="5732012" y="4028123"/>
            <a:ext cx="5585698" cy="2192654"/>
          </a:xfrm>
          <a:prstGeom prst="rect">
            <a:avLst/>
          </a:prstGeom>
        </p:spPr>
        <p:txBody>
          <a:bodyPr lIns="0" tIns="0" rIns="0" bIns="0" rtlCol="0" anchor="t">
            <a:spAutoFit/>
          </a:bodyPr>
          <a:lstStyle/>
          <a:p>
            <a:pPr algn="ctr">
              <a:lnSpc>
                <a:spcPts val="2520"/>
              </a:lnSpc>
            </a:pPr>
            <a:r>
              <a:rPr lang="en-US" sz="1800">
                <a:solidFill>
                  <a:srgbClr val="9DACBB"/>
                </a:solidFill>
                <a:latin typeface="Shrikhand"/>
                <a:ea typeface="Shrikhand"/>
                <a:cs typeface="Shrikhand"/>
                <a:sym typeface="Shrikhand"/>
              </a:rPr>
              <a:t>✅ Goals and Achievements:</a:t>
            </a:r>
          </a:p>
          <a:p>
            <a:pPr algn="ctr">
              <a:lnSpc>
                <a:spcPts val="2520"/>
              </a:lnSpc>
            </a:pPr>
            <a:endParaRPr lang="en-US" sz="1800">
              <a:solidFill>
                <a:srgbClr val="9DACBB"/>
              </a:solidFill>
              <a:latin typeface="Shrikhand"/>
              <a:ea typeface="Shrikhand"/>
              <a:cs typeface="Shrikhand"/>
              <a:sym typeface="Shrikhand"/>
            </a:endParaRPr>
          </a:p>
          <a:p>
            <a:pPr algn="ctr">
              <a:lnSpc>
                <a:spcPts val="2520"/>
              </a:lnSpc>
            </a:pPr>
            <a:r>
              <a:rPr lang="en-US" sz="1800">
                <a:solidFill>
                  <a:srgbClr val="9DACBB"/>
                </a:solidFill>
                <a:latin typeface="Shrikhand"/>
                <a:ea typeface="Shrikhand"/>
                <a:cs typeface="Shrikhand"/>
                <a:sym typeface="Shrikhand"/>
              </a:rPr>
              <a:t>Total Runs Goal Achieved: 18,276 (target met).</a:t>
            </a:r>
          </a:p>
          <a:p>
            <a:pPr algn="ctr">
              <a:lnSpc>
                <a:spcPts val="2520"/>
              </a:lnSpc>
            </a:pPr>
            <a:endParaRPr lang="en-US" sz="1800">
              <a:solidFill>
                <a:srgbClr val="9DACBB"/>
              </a:solidFill>
              <a:latin typeface="Shrikhand"/>
              <a:ea typeface="Shrikhand"/>
              <a:cs typeface="Shrikhand"/>
              <a:sym typeface="Shrikhand"/>
            </a:endParaRPr>
          </a:p>
          <a:p>
            <a:pPr algn="ctr">
              <a:lnSpc>
                <a:spcPts val="2520"/>
              </a:lnSpc>
            </a:pPr>
            <a:r>
              <a:rPr lang="en-US" sz="1800">
                <a:solidFill>
                  <a:srgbClr val="9DACBB"/>
                </a:solidFill>
                <a:latin typeface="Shrikhand"/>
                <a:ea typeface="Shrikhand"/>
                <a:cs typeface="Shrikhand"/>
                <a:sym typeface="Shrikhand"/>
              </a:rPr>
              <a:t>Max Season Strike Rate Goal Met: 145.11</a:t>
            </a:r>
          </a:p>
          <a:p>
            <a:pPr algn="ctr">
              <a:lnSpc>
                <a:spcPts val="2520"/>
              </a:lnSpc>
            </a:pPr>
            <a:endParaRPr lang="en-US" sz="1800">
              <a:solidFill>
                <a:srgbClr val="9DACBB"/>
              </a:solidFill>
              <a:latin typeface="Shrikhand"/>
              <a:ea typeface="Shrikhand"/>
              <a:cs typeface="Shrikhand"/>
              <a:sym typeface="Shrikhand"/>
            </a:endParaRPr>
          </a:p>
          <a:p>
            <a:pPr algn="ctr">
              <a:lnSpc>
                <a:spcPts val="2520"/>
              </a:lnSpc>
            </a:pPr>
            <a:endParaRPr lang="en-US" sz="1800">
              <a:solidFill>
                <a:srgbClr val="9DACBB"/>
              </a:solidFill>
              <a:latin typeface="Shrikhand"/>
              <a:ea typeface="Shrikhand"/>
              <a:cs typeface="Shrikhand"/>
              <a:sym typeface="Shrikhand"/>
            </a:endParaRPr>
          </a:p>
        </p:txBody>
      </p:sp>
      <p:sp>
        <p:nvSpPr>
          <p:cNvPr id="7" name="TextBox 7"/>
          <p:cNvSpPr txBox="1"/>
          <p:nvPr/>
        </p:nvSpPr>
        <p:spPr>
          <a:xfrm>
            <a:off x="5990714" y="7373157"/>
            <a:ext cx="11599545" cy="2390774"/>
          </a:xfrm>
          <a:prstGeom prst="rect">
            <a:avLst/>
          </a:prstGeom>
        </p:spPr>
        <p:txBody>
          <a:bodyPr lIns="0" tIns="0" rIns="0" bIns="0" rtlCol="0" anchor="t">
            <a:spAutoFit/>
          </a:bodyPr>
          <a:lstStyle/>
          <a:p>
            <a:pPr algn="ctr">
              <a:lnSpc>
                <a:spcPts val="2100"/>
              </a:lnSpc>
            </a:pPr>
            <a:r>
              <a:rPr lang="en-US" sz="1500">
                <a:solidFill>
                  <a:srgbClr val="FFBD59"/>
                </a:solidFill>
                <a:latin typeface="Shrikhand"/>
                <a:ea typeface="Shrikhand"/>
                <a:cs typeface="Shrikhand"/>
                <a:sym typeface="Shrikhand"/>
              </a:rPr>
              <a:t>Key Takeaways:</a:t>
            </a:r>
          </a:p>
          <a:p>
            <a:pPr algn="ctr">
              <a:lnSpc>
                <a:spcPts val="2100"/>
              </a:lnSpc>
            </a:pPr>
            <a:endParaRPr lang="en-US" sz="1500">
              <a:solidFill>
                <a:srgbClr val="FFBD59"/>
              </a:solidFill>
              <a:latin typeface="Shrikhand"/>
              <a:ea typeface="Shrikhand"/>
              <a:cs typeface="Shrikhand"/>
              <a:sym typeface="Shrikhand"/>
            </a:endParaRPr>
          </a:p>
          <a:p>
            <a:pPr algn="ctr">
              <a:lnSpc>
                <a:spcPts val="2100"/>
              </a:lnSpc>
            </a:pPr>
            <a:r>
              <a:rPr lang="en-US" sz="1500">
                <a:solidFill>
                  <a:srgbClr val="FFBD59"/>
                </a:solidFill>
                <a:latin typeface="Shrikhand"/>
                <a:ea typeface="Shrikhand"/>
                <a:cs typeface="Shrikhand"/>
                <a:sym typeface="Shrikhand"/>
              </a:rPr>
              <a:t>IPL 2025 is witnessing record-high strike rates and economy rates, indicating an extremely aggressive batting era.</a:t>
            </a:r>
          </a:p>
          <a:p>
            <a:pPr algn="ctr">
              <a:lnSpc>
                <a:spcPts val="2100"/>
              </a:lnSpc>
            </a:pPr>
            <a:endParaRPr lang="en-US" sz="1500">
              <a:solidFill>
                <a:srgbClr val="FFBD59"/>
              </a:solidFill>
              <a:latin typeface="Shrikhand"/>
              <a:ea typeface="Shrikhand"/>
              <a:cs typeface="Shrikhand"/>
              <a:sym typeface="Shrikhand"/>
            </a:endParaRPr>
          </a:p>
          <a:p>
            <a:pPr algn="ctr">
              <a:lnSpc>
                <a:spcPts val="2100"/>
              </a:lnSpc>
            </a:pPr>
            <a:r>
              <a:rPr lang="en-US" sz="1500">
                <a:solidFill>
                  <a:srgbClr val="FFBD59"/>
                </a:solidFill>
                <a:latin typeface="Shrikhand"/>
                <a:ea typeface="Shrikhand"/>
                <a:cs typeface="Shrikhand"/>
                <a:sym typeface="Shrikhand"/>
              </a:rPr>
              <a:t>Powerplay and death overs continue to dominate scoring patterns.</a:t>
            </a:r>
          </a:p>
          <a:p>
            <a:pPr algn="ctr">
              <a:lnSpc>
                <a:spcPts val="2100"/>
              </a:lnSpc>
            </a:pPr>
            <a:endParaRPr lang="en-US" sz="1500">
              <a:solidFill>
                <a:srgbClr val="FFBD59"/>
              </a:solidFill>
              <a:latin typeface="Shrikhand"/>
              <a:ea typeface="Shrikhand"/>
              <a:cs typeface="Shrikhand"/>
              <a:sym typeface="Shrikhand"/>
            </a:endParaRPr>
          </a:p>
          <a:p>
            <a:pPr algn="ctr">
              <a:lnSpc>
                <a:spcPts val="2100"/>
              </a:lnSpc>
            </a:pPr>
            <a:r>
              <a:rPr lang="en-US" sz="1500">
                <a:solidFill>
                  <a:srgbClr val="FFBD59"/>
                </a:solidFill>
                <a:latin typeface="Shrikhand"/>
                <a:ea typeface="Shrikhand"/>
                <a:cs typeface="Shrikhand"/>
                <a:sym typeface="Shrikhand"/>
              </a:rPr>
              <a:t>Participation has fluctuated, with recent years again seeing high player counts.</a:t>
            </a:r>
          </a:p>
          <a:p>
            <a:pPr algn="ctr">
              <a:lnSpc>
                <a:spcPts val="2100"/>
              </a:lnSpc>
            </a:pPr>
            <a:endParaRPr lang="en-US" sz="1500">
              <a:solidFill>
                <a:srgbClr val="FFBD59"/>
              </a:solidFill>
              <a:latin typeface="Shrikhand"/>
              <a:ea typeface="Shrikhand"/>
              <a:cs typeface="Shrikhand"/>
              <a:sym typeface="Shrikhand"/>
            </a:endParaRPr>
          </a:p>
          <a:p>
            <a:pPr algn="ctr">
              <a:lnSpc>
                <a:spcPts val="2100"/>
              </a:lnSpc>
            </a:pPr>
            <a:r>
              <a:rPr lang="en-US" sz="1500">
                <a:solidFill>
                  <a:srgbClr val="FFBD59"/>
                </a:solidFill>
                <a:latin typeface="Shrikhand"/>
                <a:ea typeface="Shrikhand"/>
                <a:cs typeface="Shrikhand"/>
                <a:sym typeface="Shrikhand"/>
              </a:rPr>
              <a:t>Winning the toss and choosing wisely seems significant with 1054 toss-based wins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698533" y="596981"/>
            <a:ext cx="8626502" cy="976850"/>
          </a:xfrm>
          <a:prstGeom prst="rect">
            <a:avLst/>
          </a:prstGeom>
        </p:spPr>
        <p:txBody>
          <a:bodyPr lIns="0" tIns="0" rIns="0" bIns="0" rtlCol="0" anchor="t">
            <a:spAutoFit/>
          </a:bodyPr>
          <a:lstStyle/>
          <a:p>
            <a:pPr algn="l">
              <a:lnSpc>
                <a:spcPts val="7292"/>
              </a:lnSpc>
            </a:pPr>
            <a:r>
              <a:rPr lang="en-US" sz="7292" b="1">
                <a:solidFill>
                  <a:srgbClr val="B59F64"/>
                </a:solidFill>
                <a:latin typeface="Tomorrow Bold"/>
                <a:ea typeface="Tomorrow Bold"/>
                <a:cs typeface="Tomorrow Bold"/>
                <a:sym typeface="Tomorrow Bold"/>
              </a:rPr>
              <a:t>IPL  HISTORY</a:t>
            </a:r>
          </a:p>
        </p:txBody>
      </p:sp>
      <p:grpSp>
        <p:nvGrpSpPr>
          <p:cNvPr id="4" name="Group 4"/>
          <p:cNvGrpSpPr/>
          <p:nvPr/>
        </p:nvGrpSpPr>
        <p:grpSpPr>
          <a:xfrm>
            <a:off x="6176243" y="-476898"/>
            <a:ext cx="2293219" cy="3845584"/>
            <a:chOff x="0" y="0"/>
            <a:chExt cx="1166931" cy="1956870"/>
          </a:xfrm>
        </p:grpSpPr>
        <p:sp>
          <p:nvSpPr>
            <p:cNvPr id="5" name="Freeform 5"/>
            <p:cNvSpPr/>
            <p:nvPr/>
          </p:nvSpPr>
          <p:spPr>
            <a:xfrm>
              <a:off x="0" y="0"/>
              <a:ext cx="1166931" cy="1956870"/>
            </a:xfrm>
            <a:custGeom>
              <a:avLst/>
              <a:gdLst/>
              <a:ahLst/>
              <a:cxnLst/>
              <a:rect l="l" t="t" r="r" b="b"/>
              <a:pathLst>
                <a:path w="1166931" h="1956870">
                  <a:moveTo>
                    <a:pt x="203200" y="0"/>
                  </a:moveTo>
                  <a:lnTo>
                    <a:pt x="1166931" y="0"/>
                  </a:lnTo>
                  <a:lnTo>
                    <a:pt x="963731" y="1956870"/>
                  </a:lnTo>
                  <a:lnTo>
                    <a:pt x="0" y="1956870"/>
                  </a:lnTo>
                  <a:lnTo>
                    <a:pt x="203200" y="0"/>
                  </a:lnTo>
                  <a:close/>
                </a:path>
              </a:pathLst>
            </a:custGeom>
            <a:solidFill>
              <a:srgbClr val="6D6D6D"/>
            </a:solidFill>
          </p:spPr>
        </p:sp>
        <p:sp>
          <p:nvSpPr>
            <p:cNvPr id="6" name="TextBox 6"/>
            <p:cNvSpPr txBox="1"/>
            <p:nvPr/>
          </p:nvSpPr>
          <p:spPr>
            <a:xfrm>
              <a:off x="101600" y="57150"/>
              <a:ext cx="963731" cy="1899720"/>
            </a:xfrm>
            <a:prstGeom prst="rect">
              <a:avLst/>
            </a:prstGeom>
          </p:spPr>
          <p:txBody>
            <a:bodyPr lIns="50800" tIns="50800" rIns="50800" bIns="50800" rtlCol="0" anchor="ctr"/>
            <a:lstStyle/>
            <a:p>
              <a:pPr algn="ctr">
                <a:lnSpc>
                  <a:spcPts val="1474"/>
                </a:lnSpc>
              </a:pPr>
              <a:endParaRPr/>
            </a:p>
          </p:txBody>
        </p:sp>
      </p:grpSp>
      <p:sp>
        <p:nvSpPr>
          <p:cNvPr id="7" name="Freeform 7"/>
          <p:cNvSpPr/>
          <p:nvPr/>
        </p:nvSpPr>
        <p:spPr>
          <a:xfrm>
            <a:off x="1238825" y="5287872"/>
            <a:ext cx="13053670" cy="4557965"/>
          </a:xfrm>
          <a:custGeom>
            <a:avLst/>
            <a:gdLst/>
            <a:ahLst/>
            <a:cxnLst/>
            <a:rect l="l" t="t" r="r" b="b"/>
            <a:pathLst>
              <a:path w="13053670" h="4557965">
                <a:moveTo>
                  <a:pt x="0" y="0"/>
                </a:moveTo>
                <a:lnTo>
                  <a:pt x="13053670" y="0"/>
                </a:lnTo>
                <a:lnTo>
                  <a:pt x="13053670" y="4557965"/>
                </a:lnTo>
                <a:lnTo>
                  <a:pt x="0" y="4557965"/>
                </a:lnTo>
                <a:lnTo>
                  <a:pt x="0" y="0"/>
                </a:lnTo>
                <a:close/>
              </a:path>
            </a:pathLst>
          </a:custGeom>
          <a:blipFill>
            <a:blip r:embed="rId4"/>
            <a:stretch>
              <a:fillRect t="-4947" b="-38249"/>
            </a:stretch>
          </a:blipFill>
        </p:spPr>
      </p:sp>
      <p:sp>
        <p:nvSpPr>
          <p:cNvPr id="8" name="TextBox 8"/>
          <p:cNvSpPr txBox="1"/>
          <p:nvPr/>
        </p:nvSpPr>
        <p:spPr>
          <a:xfrm>
            <a:off x="8469462" y="2475240"/>
            <a:ext cx="9628803" cy="2510926"/>
          </a:xfrm>
          <a:prstGeom prst="rect">
            <a:avLst/>
          </a:prstGeom>
        </p:spPr>
        <p:txBody>
          <a:bodyPr lIns="0" tIns="0" rIns="0" bIns="0" rtlCol="0" anchor="t">
            <a:spAutoFit/>
          </a:bodyPr>
          <a:lstStyle/>
          <a:p>
            <a:pPr algn="just">
              <a:lnSpc>
                <a:spcPts val="3352"/>
              </a:lnSpc>
            </a:pPr>
            <a:r>
              <a:rPr lang="en-US" sz="2394" b="1">
                <a:solidFill>
                  <a:srgbClr val="FFAE44"/>
                </a:solidFill>
                <a:latin typeface="TT Interphases Bold"/>
                <a:ea typeface="TT Interphases Bold"/>
                <a:cs typeface="TT Interphases Bold"/>
                <a:sym typeface="TT Interphases Bold"/>
              </a:rPr>
              <a:t>The Indian Premier League (IPL) began in 2008 with eight teams. Over the years, the league has seen several changes in team composition, including the introduction of new teams and the termination or rebranding of existing ones. The most successful teams in IPL history are Mumbai Indians and Chennai Super Kings, each having won the title five times.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TextBox 2"/>
          <p:cNvSpPr txBox="1"/>
          <p:nvPr/>
        </p:nvSpPr>
        <p:spPr>
          <a:xfrm>
            <a:off x="5384437" y="-171450"/>
            <a:ext cx="5746195" cy="3195319"/>
          </a:xfrm>
          <a:prstGeom prst="rect">
            <a:avLst/>
          </a:prstGeom>
        </p:spPr>
        <p:txBody>
          <a:bodyPr lIns="0" tIns="0" rIns="0" bIns="0" rtlCol="0" anchor="t">
            <a:spAutoFit/>
          </a:bodyPr>
          <a:lstStyle/>
          <a:p>
            <a:pPr algn="ctr">
              <a:lnSpc>
                <a:spcPts val="12880"/>
              </a:lnSpc>
            </a:pPr>
            <a:r>
              <a:rPr lang="en-US" sz="9200">
                <a:solidFill>
                  <a:srgbClr val="1B4BCD"/>
                </a:solidFill>
                <a:latin typeface="Shrikhand"/>
                <a:ea typeface="Shrikhand"/>
                <a:cs typeface="Shrikhand"/>
                <a:sym typeface="Shrikhand"/>
              </a:rPr>
              <a:t>ABOUT PYTHON</a:t>
            </a:r>
          </a:p>
        </p:txBody>
      </p:sp>
      <p:sp>
        <p:nvSpPr>
          <p:cNvPr id="3" name="TextBox 3"/>
          <p:cNvSpPr txBox="1"/>
          <p:nvPr/>
        </p:nvSpPr>
        <p:spPr>
          <a:xfrm>
            <a:off x="301789" y="4124318"/>
            <a:ext cx="17684423" cy="5384769"/>
          </a:xfrm>
          <a:prstGeom prst="rect">
            <a:avLst/>
          </a:prstGeom>
        </p:spPr>
        <p:txBody>
          <a:bodyPr lIns="0" tIns="0" rIns="0" bIns="0" rtlCol="0" anchor="t">
            <a:spAutoFit/>
          </a:bodyPr>
          <a:lstStyle/>
          <a:p>
            <a:pPr algn="ctr">
              <a:lnSpc>
                <a:spcPts val="6126"/>
              </a:lnSpc>
              <a:spcBef>
                <a:spcPct val="0"/>
              </a:spcBef>
            </a:pPr>
            <a:r>
              <a:rPr lang="en-US" sz="4376">
                <a:solidFill>
                  <a:srgbClr val="ECDAA8"/>
                </a:solidFill>
                <a:latin typeface="Shrikhand"/>
                <a:ea typeface="Shrikhand"/>
                <a:cs typeface="Shrikhand"/>
                <a:sym typeface="Shrikhand"/>
              </a:rPr>
              <a:t>Python is a high-level, versatile, and widely-used programming language known for its readability and beginner-friendliness. It is often used for web development, data science, automation, and more. Its design emphasizes code clarity, making it easier to learn and use compared to other languages. Python's extensive libraries and frameworks also contribute to its popularity.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FBCF3719-9C87-ACB7-C105-AF8394FAD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790700"/>
            <a:ext cx="7772400" cy="5873606"/>
          </a:xfrm>
          <a:prstGeom prst="rect">
            <a:avLst/>
          </a:prstGeom>
        </p:spPr>
      </p:pic>
      <p:sp>
        <p:nvSpPr>
          <p:cNvPr id="4" name="TextBox 3">
            <a:extLst>
              <a:ext uri="{FF2B5EF4-FFF2-40B4-BE49-F238E27FC236}">
                <a16:creationId xmlns:a16="http://schemas.microsoft.com/office/drawing/2014/main" id="{C9CAAB19-8CDC-266D-F443-BADC09E1A351}"/>
              </a:ext>
            </a:extLst>
          </p:cNvPr>
          <p:cNvSpPr txBox="1"/>
          <p:nvPr/>
        </p:nvSpPr>
        <p:spPr>
          <a:xfrm>
            <a:off x="5372100" y="723900"/>
            <a:ext cx="7543800" cy="646331"/>
          </a:xfrm>
          <a:prstGeom prst="rect">
            <a:avLst/>
          </a:prstGeom>
          <a:noFill/>
        </p:spPr>
        <p:txBody>
          <a:bodyPr wrap="square" rtlCol="0">
            <a:spAutoFit/>
          </a:bodyPr>
          <a:lstStyle/>
          <a:p>
            <a:r>
              <a:rPr lang="en-IN" sz="3600" dirty="0">
                <a:solidFill>
                  <a:srgbClr val="FFFF00"/>
                </a:solidFill>
              </a:rPr>
              <a:t>PRESS CTRL+CLICK TO GO THE LINK </a:t>
            </a:r>
          </a:p>
        </p:txBody>
      </p:sp>
    </p:spTree>
    <p:extLst>
      <p:ext uri="{BB962C8B-B14F-4D97-AF65-F5344CB8AC3E}">
        <p14:creationId xmlns:p14="http://schemas.microsoft.com/office/powerpoint/2010/main" val="2491718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2096051" y="2412181"/>
            <a:ext cx="13753188" cy="6388919"/>
          </a:xfrm>
          <a:custGeom>
            <a:avLst/>
            <a:gdLst/>
            <a:ahLst/>
            <a:cxnLst/>
            <a:rect l="l" t="t" r="r" b="b"/>
            <a:pathLst>
              <a:path w="15711464" h="4400966">
                <a:moveTo>
                  <a:pt x="0" y="0"/>
                </a:moveTo>
                <a:lnTo>
                  <a:pt x="15711464" y="0"/>
                </a:lnTo>
                <a:lnTo>
                  <a:pt x="15711464" y="4400966"/>
                </a:lnTo>
                <a:lnTo>
                  <a:pt x="0" y="4400966"/>
                </a:lnTo>
                <a:lnTo>
                  <a:pt x="0" y="0"/>
                </a:lnTo>
                <a:close/>
              </a:path>
            </a:pathLst>
          </a:custGeom>
          <a:blipFill>
            <a:blip r:embed="rId2"/>
            <a:stretch>
              <a:fillRect l="-780" r="-780"/>
            </a:stretch>
          </a:blipFill>
        </p:spPr>
      </p:sp>
      <p:sp>
        <p:nvSpPr>
          <p:cNvPr id="3" name="TextBox 3"/>
          <p:cNvSpPr txBox="1"/>
          <p:nvPr/>
        </p:nvSpPr>
        <p:spPr>
          <a:xfrm>
            <a:off x="3565924" y="273754"/>
            <a:ext cx="11156153" cy="2734945"/>
          </a:xfrm>
          <a:prstGeom prst="rect">
            <a:avLst/>
          </a:prstGeom>
        </p:spPr>
        <p:txBody>
          <a:bodyPr lIns="0" tIns="0" rIns="0" bIns="0" rtlCol="0" anchor="t">
            <a:spAutoFit/>
          </a:bodyPr>
          <a:lstStyle/>
          <a:p>
            <a:pPr algn="ctr">
              <a:lnSpc>
                <a:spcPts val="7279"/>
              </a:lnSpc>
            </a:pPr>
            <a:r>
              <a:rPr lang="en-US" sz="5199" b="1">
                <a:solidFill>
                  <a:srgbClr val="AE7C6E"/>
                </a:solidFill>
                <a:latin typeface="Canva Sans Bold"/>
                <a:ea typeface="Canva Sans Bold"/>
                <a:cs typeface="Canva Sans Bold"/>
                <a:sym typeface="Canva Sans Bold"/>
              </a:rPr>
              <a:t>Python: Exploratory Data Analysis (EDA)</a:t>
            </a:r>
          </a:p>
          <a:p>
            <a:pPr algn="ctr">
              <a:lnSpc>
                <a:spcPts val="7279"/>
              </a:lnSpc>
            </a:pPr>
            <a:endParaRPr lang="en-US" sz="5199" b="1">
              <a:solidFill>
                <a:srgbClr val="AE7C6E"/>
              </a:solidFill>
              <a:latin typeface="Canva Sans Bold"/>
              <a:ea typeface="Canva Sans Bold"/>
              <a:cs typeface="Canva Sans Bold"/>
              <a:sym typeface="Canva Sans Bold"/>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E9ED4A8-F3B7-78A3-A377-A16BA1075290}"/>
                  </a:ext>
                </a:extLst>
              </p14:cNvPr>
              <p14:cNvContentPartPr/>
              <p14:nvPr/>
            </p14:nvContentPartPr>
            <p14:xfrm>
              <a:off x="3030756" y="8505020"/>
              <a:ext cx="360" cy="360"/>
            </p14:xfrm>
          </p:contentPart>
        </mc:Choice>
        <mc:Fallback xmlns="">
          <p:pic>
            <p:nvPicPr>
              <p:cNvPr id="4" name="Ink 3">
                <a:extLst>
                  <a:ext uri="{FF2B5EF4-FFF2-40B4-BE49-F238E27FC236}">
                    <a16:creationId xmlns:a16="http://schemas.microsoft.com/office/drawing/2014/main" id="{EE9ED4A8-F3B7-78A3-A377-A16BA1075290}"/>
                  </a:ext>
                </a:extLst>
              </p:cNvPr>
              <p:cNvPicPr/>
              <p:nvPr/>
            </p:nvPicPr>
            <p:blipFill>
              <a:blip r:embed="rId4"/>
              <a:stretch>
                <a:fillRect/>
              </a:stretch>
            </p:blipFill>
            <p:spPr>
              <a:xfrm>
                <a:off x="3022116" y="84960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1B0C1A4-F5B5-4C46-5AD5-F66A9DB940AB}"/>
                  </a:ext>
                </a:extLst>
              </p14:cNvPr>
              <p14:cNvContentPartPr/>
              <p14:nvPr/>
            </p14:nvContentPartPr>
            <p14:xfrm>
              <a:off x="3770196" y="5160620"/>
              <a:ext cx="360" cy="360"/>
            </p14:xfrm>
          </p:contentPart>
        </mc:Choice>
        <mc:Fallback xmlns="">
          <p:pic>
            <p:nvPicPr>
              <p:cNvPr id="5" name="Ink 4">
                <a:extLst>
                  <a:ext uri="{FF2B5EF4-FFF2-40B4-BE49-F238E27FC236}">
                    <a16:creationId xmlns:a16="http://schemas.microsoft.com/office/drawing/2014/main" id="{11B0C1A4-F5B5-4C46-5AD5-F66A9DB940AB}"/>
                  </a:ext>
                </a:extLst>
              </p:cNvPr>
              <p:cNvPicPr/>
              <p:nvPr/>
            </p:nvPicPr>
            <p:blipFill>
              <a:blip r:embed="rId4"/>
              <a:stretch>
                <a:fillRect/>
              </a:stretch>
            </p:blipFill>
            <p:spPr>
              <a:xfrm>
                <a:off x="3761196" y="5151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671CE79-55C3-05E5-C40B-588B6E25F16E}"/>
                  </a:ext>
                </a:extLst>
              </p14:cNvPr>
              <p14:cNvContentPartPr/>
              <p14:nvPr/>
            </p14:nvContentPartPr>
            <p14:xfrm>
              <a:off x="801636" y="1791020"/>
              <a:ext cx="360" cy="360"/>
            </p14:xfrm>
          </p:contentPart>
        </mc:Choice>
        <mc:Fallback xmlns="">
          <p:pic>
            <p:nvPicPr>
              <p:cNvPr id="6" name="Ink 5">
                <a:extLst>
                  <a:ext uri="{FF2B5EF4-FFF2-40B4-BE49-F238E27FC236}">
                    <a16:creationId xmlns:a16="http://schemas.microsoft.com/office/drawing/2014/main" id="{7671CE79-55C3-05E5-C40B-588B6E25F16E}"/>
                  </a:ext>
                </a:extLst>
              </p:cNvPr>
              <p:cNvPicPr/>
              <p:nvPr/>
            </p:nvPicPr>
            <p:blipFill>
              <a:blip r:embed="rId4"/>
              <a:stretch>
                <a:fillRect/>
              </a:stretch>
            </p:blipFill>
            <p:spPr>
              <a:xfrm>
                <a:off x="792996" y="17823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F4F2E3A-FA34-A600-D0D9-79B1100124B8}"/>
                  </a:ext>
                </a:extLst>
              </p14:cNvPr>
              <p14:cNvContentPartPr/>
              <p14:nvPr/>
            </p14:nvContentPartPr>
            <p14:xfrm>
              <a:off x="2091876" y="3945980"/>
              <a:ext cx="360" cy="360"/>
            </p14:xfrm>
          </p:contentPart>
        </mc:Choice>
        <mc:Fallback xmlns="">
          <p:pic>
            <p:nvPicPr>
              <p:cNvPr id="7" name="Ink 6">
                <a:extLst>
                  <a:ext uri="{FF2B5EF4-FFF2-40B4-BE49-F238E27FC236}">
                    <a16:creationId xmlns:a16="http://schemas.microsoft.com/office/drawing/2014/main" id="{8F4F2E3A-FA34-A600-D0D9-79B1100124B8}"/>
                  </a:ext>
                </a:extLst>
              </p:cNvPr>
              <p:cNvPicPr/>
              <p:nvPr/>
            </p:nvPicPr>
            <p:blipFill>
              <a:blip r:embed="rId4"/>
              <a:stretch>
                <a:fillRect/>
              </a:stretch>
            </p:blipFill>
            <p:spPr>
              <a:xfrm>
                <a:off x="2082876" y="3936980"/>
                <a:ext cx="18000" cy="18000"/>
              </a:xfrm>
              <a:prstGeom prst="rect">
                <a:avLst/>
              </a:prstGeom>
            </p:spPr>
          </p:pic>
        </mc:Fallback>
      </mc:AlternateContent>
      <p:sp>
        <p:nvSpPr>
          <p:cNvPr id="10" name="TextBox 9">
            <a:extLst>
              <a:ext uri="{FF2B5EF4-FFF2-40B4-BE49-F238E27FC236}">
                <a16:creationId xmlns:a16="http://schemas.microsoft.com/office/drawing/2014/main" id="{F8777037-2254-B9C5-47D3-7A86369EDBD1}"/>
              </a:ext>
            </a:extLst>
          </p:cNvPr>
          <p:cNvSpPr txBox="1"/>
          <p:nvPr/>
        </p:nvSpPr>
        <p:spPr>
          <a:xfrm>
            <a:off x="4343400" y="7734300"/>
            <a:ext cx="9218400" cy="914040"/>
          </a:xfrm>
          <a:prstGeom prst="rect">
            <a:avLst/>
          </a:prstGeom>
          <a:noFill/>
        </p:spPr>
        <p:txBody>
          <a:bodyPr wrap="square" rtlCol="0">
            <a:spAutoFit/>
          </a:bodyPr>
          <a:lstStyle/>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2809297" y="1206497"/>
            <a:ext cx="12326066" cy="8331962"/>
          </a:xfrm>
          <a:custGeom>
            <a:avLst/>
            <a:gdLst/>
            <a:ahLst/>
            <a:cxnLst/>
            <a:rect l="l" t="t" r="r" b="b"/>
            <a:pathLst>
              <a:path w="12326066" h="8331962">
                <a:moveTo>
                  <a:pt x="0" y="0"/>
                </a:moveTo>
                <a:lnTo>
                  <a:pt x="12326066" y="0"/>
                </a:lnTo>
                <a:lnTo>
                  <a:pt x="12326066" y="8331962"/>
                </a:lnTo>
                <a:lnTo>
                  <a:pt x="0" y="8331962"/>
                </a:lnTo>
                <a:lnTo>
                  <a:pt x="0" y="0"/>
                </a:lnTo>
                <a:close/>
              </a:path>
            </a:pathLst>
          </a:custGeom>
          <a:blipFill>
            <a:blip r:embed="rId2"/>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1776544" y="1443866"/>
            <a:ext cx="15233514" cy="6987406"/>
          </a:xfrm>
          <a:custGeom>
            <a:avLst/>
            <a:gdLst/>
            <a:ahLst/>
            <a:cxnLst/>
            <a:rect l="l" t="t" r="r" b="b"/>
            <a:pathLst>
              <a:path w="15233514" h="6987406">
                <a:moveTo>
                  <a:pt x="0" y="0"/>
                </a:moveTo>
                <a:lnTo>
                  <a:pt x="15233513" y="0"/>
                </a:lnTo>
                <a:lnTo>
                  <a:pt x="15233513" y="6987406"/>
                </a:lnTo>
                <a:lnTo>
                  <a:pt x="0" y="6987406"/>
                </a:lnTo>
                <a:lnTo>
                  <a:pt x="0" y="0"/>
                </a:lnTo>
                <a:close/>
              </a:path>
            </a:pathLst>
          </a:custGeom>
          <a:blipFill>
            <a:blip r:embed="rId2"/>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1847541" y="824140"/>
            <a:ext cx="14592918" cy="8434160"/>
          </a:xfrm>
          <a:custGeom>
            <a:avLst/>
            <a:gdLst/>
            <a:ahLst/>
            <a:cxnLst/>
            <a:rect l="l" t="t" r="r" b="b"/>
            <a:pathLst>
              <a:path w="14592918" h="8434160">
                <a:moveTo>
                  <a:pt x="0" y="0"/>
                </a:moveTo>
                <a:lnTo>
                  <a:pt x="14592918" y="0"/>
                </a:lnTo>
                <a:lnTo>
                  <a:pt x="14592918" y="8434160"/>
                </a:lnTo>
                <a:lnTo>
                  <a:pt x="0" y="8434160"/>
                </a:lnTo>
                <a:lnTo>
                  <a:pt x="0" y="0"/>
                </a:lnTo>
                <a:close/>
              </a:path>
            </a:pathLst>
          </a:custGeom>
          <a:blipFill>
            <a:blip r:embed="rId2"/>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2269575" y="553665"/>
            <a:ext cx="13844350" cy="8704635"/>
          </a:xfrm>
          <a:custGeom>
            <a:avLst/>
            <a:gdLst/>
            <a:ahLst/>
            <a:cxnLst/>
            <a:rect l="l" t="t" r="r" b="b"/>
            <a:pathLst>
              <a:path w="13844350" h="8704635">
                <a:moveTo>
                  <a:pt x="0" y="0"/>
                </a:moveTo>
                <a:lnTo>
                  <a:pt x="13844350" y="0"/>
                </a:lnTo>
                <a:lnTo>
                  <a:pt x="13844350" y="8704635"/>
                </a:lnTo>
                <a:lnTo>
                  <a:pt x="0" y="8704635"/>
                </a:lnTo>
                <a:lnTo>
                  <a:pt x="0" y="0"/>
                </a:lnTo>
                <a:close/>
              </a:path>
            </a:pathLst>
          </a:custGeom>
          <a:blipFill>
            <a:blip r:embed="rId2"/>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1520542" y="1152393"/>
            <a:ext cx="15246916" cy="7574455"/>
          </a:xfrm>
          <a:custGeom>
            <a:avLst/>
            <a:gdLst/>
            <a:ahLst/>
            <a:cxnLst/>
            <a:rect l="l" t="t" r="r" b="b"/>
            <a:pathLst>
              <a:path w="15246916" h="7574455">
                <a:moveTo>
                  <a:pt x="0" y="0"/>
                </a:moveTo>
                <a:lnTo>
                  <a:pt x="15246916" y="0"/>
                </a:lnTo>
                <a:lnTo>
                  <a:pt x="15246916" y="7574455"/>
                </a:lnTo>
                <a:lnTo>
                  <a:pt x="0" y="7574455"/>
                </a:lnTo>
                <a:lnTo>
                  <a:pt x="0" y="0"/>
                </a:lnTo>
                <a:close/>
              </a:path>
            </a:pathLst>
          </a:custGeom>
          <a:blipFill>
            <a:blip r:embed="rId2"/>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1028700" y="1347879"/>
            <a:ext cx="16437229" cy="7083541"/>
          </a:xfrm>
          <a:custGeom>
            <a:avLst/>
            <a:gdLst/>
            <a:ahLst/>
            <a:cxnLst/>
            <a:rect l="l" t="t" r="r" b="b"/>
            <a:pathLst>
              <a:path w="16437229" h="7083541">
                <a:moveTo>
                  <a:pt x="0" y="0"/>
                </a:moveTo>
                <a:lnTo>
                  <a:pt x="16437229" y="0"/>
                </a:lnTo>
                <a:lnTo>
                  <a:pt x="16437229" y="7083541"/>
                </a:lnTo>
                <a:lnTo>
                  <a:pt x="0" y="7083541"/>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23374" y="4806809"/>
            <a:ext cx="6362331" cy="4176397"/>
            <a:chOff x="0" y="0"/>
            <a:chExt cx="1219981" cy="800827"/>
          </a:xfrm>
        </p:grpSpPr>
        <p:sp>
          <p:nvSpPr>
            <p:cNvPr id="4" name="Freeform 4"/>
            <p:cNvSpPr/>
            <p:nvPr/>
          </p:nvSpPr>
          <p:spPr>
            <a:xfrm>
              <a:off x="0" y="0"/>
              <a:ext cx="1219981" cy="800827"/>
            </a:xfrm>
            <a:custGeom>
              <a:avLst/>
              <a:gdLst/>
              <a:ahLst/>
              <a:cxnLst/>
              <a:rect l="l" t="t" r="r" b="b"/>
              <a:pathLst>
                <a:path w="1219981" h="800827">
                  <a:moveTo>
                    <a:pt x="203200" y="0"/>
                  </a:moveTo>
                  <a:lnTo>
                    <a:pt x="1219981" y="0"/>
                  </a:lnTo>
                  <a:lnTo>
                    <a:pt x="1016781" y="800827"/>
                  </a:lnTo>
                  <a:lnTo>
                    <a:pt x="0" y="800827"/>
                  </a:lnTo>
                  <a:lnTo>
                    <a:pt x="203200" y="0"/>
                  </a:lnTo>
                  <a:close/>
                </a:path>
              </a:pathLst>
            </a:custGeom>
            <a:blipFill>
              <a:blip r:embed="rId4"/>
              <a:stretch>
                <a:fillRect l="-14174" r="-14174"/>
              </a:stretch>
            </a:blipFill>
          </p:spPr>
        </p:sp>
      </p:grpSp>
      <p:grpSp>
        <p:nvGrpSpPr>
          <p:cNvPr id="5" name="Group 5"/>
          <p:cNvGrpSpPr/>
          <p:nvPr/>
        </p:nvGrpSpPr>
        <p:grpSpPr>
          <a:xfrm>
            <a:off x="11750891" y="5829298"/>
            <a:ext cx="6689509" cy="12758167"/>
            <a:chOff x="101600" y="-43200"/>
            <a:chExt cx="472100" cy="745793"/>
          </a:xfrm>
        </p:grpSpPr>
        <p:sp>
          <p:nvSpPr>
            <p:cNvPr id="6" name="Freeform 6"/>
            <p:cNvSpPr/>
            <p:nvPr/>
          </p:nvSpPr>
          <p:spPr>
            <a:xfrm>
              <a:off x="178259" y="-43200"/>
              <a:ext cx="395441" cy="251218"/>
            </a:xfrm>
            <a:custGeom>
              <a:avLst/>
              <a:gdLst/>
              <a:ahLst/>
              <a:cxnLst/>
              <a:rect l="l" t="t" r="r" b="b"/>
              <a:pathLst>
                <a:path w="598641" h="702593">
                  <a:moveTo>
                    <a:pt x="203200" y="0"/>
                  </a:moveTo>
                  <a:lnTo>
                    <a:pt x="598641" y="0"/>
                  </a:lnTo>
                  <a:lnTo>
                    <a:pt x="395441" y="702593"/>
                  </a:lnTo>
                  <a:lnTo>
                    <a:pt x="0" y="702593"/>
                  </a:lnTo>
                  <a:lnTo>
                    <a:pt x="203200" y="0"/>
                  </a:lnTo>
                  <a:close/>
                </a:path>
              </a:pathLst>
            </a:custGeom>
            <a:solidFill>
              <a:srgbClr val="FFAE44"/>
            </a:solidFill>
            <a:ln cap="sq">
              <a:noFill/>
              <a:prstDash val="solid"/>
              <a:miter/>
            </a:ln>
          </p:spPr>
        </p:sp>
        <p:sp>
          <p:nvSpPr>
            <p:cNvPr id="7" name="TextBox 7"/>
            <p:cNvSpPr txBox="1"/>
            <p:nvPr/>
          </p:nvSpPr>
          <p:spPr>
            <a:xfrm>
              <a:off x="101600" y="57150"/>
              <a:ext cx="395441" cy="645443"/>
            </a:xfrm>
            <a:prstGeom prst="rect">
              <a:avLst/>
            </a:prstGeom>
          </p:spPr>
          <p:txBody>
            <a:bodyPr lIns="50800" tIns="50800" rIns="50800" bIns="50800" rtlCol="0" anchor="ctr"/>
            <a:lstStyle/>
            <a:p>
              <a:pPr marL="0" lvl="0" indent="0" algn="ctr">
                <a:lnSpc>
                  <a:spcPts val="1474"/>
                </a:lnSpc>
                <a:spcBef>
                  <a:spcPct val="0"/>
                </a:spcBef>
              </a:pPr>
              <a:endParaRPr/>
            </a:p>
          </p:txBody>
        </p:sp>
      </p:grpSp>
      <p:grpSp>
        <p:nvGrpSpPr>
          <p:cNvPr id="8" name="Group 8"/>
          <p:cNvGrpSpPr/>
          <p:nvPr/>
        </p:nvGrpSpPr>
        <p:grpSpPr>
          <a:xfrm>
            <a:off x="9870020" y="160147"/>
            <a:ext cx="7592400" cy="4983353"/>
            <a:chOff x="0" y="0"/>
            <a:chExt cx="1308509" cy="858854"/>
          </a:xfrm>
        </p:grpSpPr>
        <p:sp>
          <p:nvSpPr>
            <p:cNvPr id="9" name="Freeform 9"/>
            <p:cNvSpPr/>
            <p:nvPr/>
          </p:nvSpPr>
          <p:spPr>
            <a:xfrm>
              <a:off x="0" y="0"/>
              <a:ext cx="1308509" cy="858854"/>
            </a:xfrm>
            <a:custGeom>
              <a:avLst/>
              <a:gdLst/>
              <a:ahLst/>
              <a:cxnLst/>
              <a:rect l="l" t="t" r="r" b="b"/>
              <a:pathLst>
                <a:path w="1308509" h="858854">
                  <a:moveTo>
                    <a:pt x="203200" y="0"/>
                  </a:moveTo>
                  <a:lnTo>
                    <a:pt x="1308509" y="0"/>
                  </a:lnTo>
                  <a:lnTo>
                    <a:pt x="1105309" y="858854"/>
                  </a:lnTo>
                  <a:lnTo>
                    <a:pt x="0" y="858854"/>
                  </a:lnTo>
                  <a:lnTo>
                    <a:pt x="203200" y="0"/>
                  </a:lnTo>
                  <a:close/>
                </a:path>
              </a:pathLst>
            </a:custGeom>
            <a:blipFill>
              <a:blip r:embed="rId5"/>
              <a:stretch>
                <a:fillRect l="-21244" t="-13938" r="-852"/>
              </a:stretch>
            </a:blipFill>
          </p:spPr>
        </p:sp>
      </p:grpSp>
      <p:grpSp>
        <p:nvGrpSpPr>
          <p:cNvPr id="10" name="Group 10"/>
          <p:cNvGrpSpPr/>
          <p:nvPr/>
        </p:nvGrpSpPr>
        <p:grpSpPr>
          <a:xfrm>
            <a:off x="435455" y="7719591"/>
            <a:ext cx="2187550" cy="2567409"/>
            <a:chOff x="0" y="0"/>
            <a:chExt cx="598641" cy="702593"/>
          </a:xfrm>
        </p:grpSpPr>
        <p:sp>
          <p:nvSpPr>
            <p:cNvPr id="11" name="Freeform 11"/>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gradFill rotWithShape="1">
              <a:gsLst>
                <a:gs pos="0">
                  <a:srgbClr val="FFAE44">
                    <a:alpha val="100000"/>
                  </a:srgbClr>
                </a:gs>
                <a:gs pos="100000">
                  <a:srgbClr val="000000">
                    <a:alpha val="0"/>
                  </a:srgbClr>
                </a:gs>
              </a:gsLst>
              <a:lin ang="5400000"/>
            </a:gradFill>
          </p:spPr>
        </p:sp>
        <p:sp>
          <p:nvSpPr>
            <p:cNvPr id="12" name="TextBox 12"/>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sp>
        <p:nvSpPr>
          <p:cNvPr id="13" name="Freeform 13"/>
          <p:cNvSpPr/>
          <p:nvPr/>
        </p:nvSpPr>
        <p:spPr>
          <a:xfrm>
            <a:off x="13540469" y="5829299"/>
            <a:ext cx="5052332" cy="4336473"/>
          </a:xfrm>
          <a:custGeom>
            <a:avLst/>
            <a:gdLst/>
            <a:ahLst/>
            <a:cxnLst/>
            <a:rect l="l" t="t" r="r" b="b"/>
            <a:pathLst>
              <a:path w="5448315" h="4494616">
                <a:moveTo>
                  <a:pt x="0" y="0"/>
                </a:moveTo>
                <a:lnTo>
                  <a:pt x="5448315" y="0"/>
                </a:lnTo>
                <a:lnTo>
                  <a:pt x="5448315" y="4494616"/>
                </a:lnTo>
                <a:lnTo>
                  <a:pt x="0" y="4494616"/>
                </a:lnTo>
                <a:lnTo>
                  <a:pt x="0" y="0"/>
                </a:lnTo>
                <a:close/>
              </a:path>
            </a:pathLst>
          </a:custGeom>
          <a:blipFill>
            <a:blip r:embed="rId6"/>
            <a:stretch>
              <a:fillRect l="-15691" t="-574" b="-574"/>
            </a:stretch>
          </a:blipFill>
        </p:spPr>
      </p:sp>
      <p:sp>
        <p:nvSpPr>
          <p:cNvPr id="14" name="TextBox 14"/>
          <p:cNvSpPr txBox="1"/>
          <p:nvPr/>
        </p:nvSpPr>
        <p:spPr>
          <a:xfrm>
            <a:off x="1529230" y="1075881"/>
            <a:ext cx="988288" cy="370013"/>
          </a:xfrm>
          <a:prstGeom prst="rect">
            <a:avLst/>
          </a:prstGeom>
        </p:spPr>
        <p:txBody>
          <a:bodyPr lIns="0" tIns="0" rIns="0" bIns="0" rtlCol="0" anchor="t">
            <a:spAutoFit/>
          </a:bodyPr>
          <a:lstStyle/>
          <a:p>
            <a:pPr algn="l">
              <a:lnSpc>
                <a:spcPts val="1474"/>
              </a:lnSpc>
            </a:pPr>
            <a:r>
              <a:rPr lang="en-US" sz="1656" b="1">
                <a:solidFill>
                  <a:srgbClr val="FFFFFF"/>
                </a:solidFill>
                <a:latin typeface="TT Interphases Bold"/>
                <a:ea typeface="TT Interphases Bold"/>
                <a:cs typeface="TT Interphases Bold"/>
                <a:sym typeface="TT Interphases Bold"/>
              </a:rPr>
              <a:t>LARANA CLUB</a:t>
            </a:r>
          </a:p>
        </p:txBody>
      </p:sp>
      <p:sp>
        <p:nvSpPr>
          <p:cNvPr id="15" name="TextBox 15"/>
          <p:cNvSpPr txBox="1"/>
          <p:nvPr/>
        </p:nvSpPr>
        <p:spPr>
          <a:xfrm>
            <a:off x="1361909" y="1767899"/>
            <a:ext cx="6947595" cy="2130495"/>
          </a:xfrm>
          <a:prstGeom prst="rect">
            <a:avLst/>
          </a:prstGeom>
        </p:spPr>
        <p:txBody>
          <a:bodyPr lIns="0" tIns="0" rIns="0" bIns="0" rtlCol="0" anchor="t">
            <a:spAutoFit/>
          </a:bodyPr>
          <a:lstStyle/>
          <a:p>
            <a:pPr algn="ctr">
              <a:lnSpc>
                <a:spcPts val="8571"/>
              </a:lnSpc>
            </a:pPr>
            <a:r>
              <a:rPr lang="en-US" sz="6122">
                <a:solidFill>
                  <a:srgbClr val="B59F64"/>
                </a:solidFill>
                <a:latin typeface="Anton"/>
                <a:ea typeface="Anton"/>
                <a:cs typeface="Anton"/>
                <a:sym typeface="Anton"/>
              </a:rPr>
              <a:t>ABOUT OF CAPSTONE USING THE TOOL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2774499" y="682881"/>
            <a:ext cx="13489905" cy="8057970"/>
          </a:xfrm>
          <a:custGeom>
            <a:avLst/>
            <a:gdLst/>
            <a:ahLst/>
            <a:cxnLst/>
            <a:rect l="l" t="t" r="r" b="b"/>
            <a:pathLst>
              <a:path w="13489905" h="8057970">
                <a:moveTo>
                  <a:pt x="0" y="0"/>
                </a:moveTo>
                <a:lnTo>
                  <a:pt x="13489905" y="0"/>
                </a:lnTo>
                <a:lnTo>
                  <a:pt x="13489905" y="8057970"/>
                </a:lnTo>
                <a:lnTo>
                  <a:pt x="0" y="8057970"/>
                </a:lnTo>
                <a:lnTo>
                  <a:pt x="0" y="0"/>
                </a:lnTo>
                <a:close/>
              </a:path>
            </a:pathLst>
          </a:custGeom>
          <a:blipFill>
            <a:blip r:embed="rId2"/>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892332" y="310114"/>
            <a:ext cx="16074778" cy="8948186"/>
          </a:xfrm>
          <a:custGeom>
            <a:avLst/>
            <a:gdLst/>
            <a:ahLst/>
            <a:cxnLst/>
            <a:rect l="l" t="t" r="r" b="b"/>
            <a:pathLst>
              <a:path w="16074778" h="8948186">
                <a:moveTo>
                  <a:pt x="0" y="0"/>
                </a:moveTo>
                <a:lnTo>
                  <a:pt x="16074777" y="0"/>
                </a:lnTo>
                <a:lnTo>
                  <a:pt x="16074777" y="8948186"/>
                </a:lnTo>
                <a:lnTo>
                  <a:pt x="0" y="8948186"/>
                </a:lnTo>
                <a:lnTo>
                  <a:pt x="0" y="0"/>
                </a:lnTo>
                <a:close/>
              </a:path>
            </a:pathLst>
          </a:custGeom>
          <a:blipFill>
            <a:blip r:embed="rId2"/>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1431822" y="731367"/>
            <a:ext cx="15827478" cy="7854386"/>
          </a:xfrm>
          <a:custGeom>
            <a:avLst/>
            <a:gdLst/>
            <a:ahLst/>
            <a:cxnLst/>
            <a:rect l="l" t="t" r="r" b="b"/>
            <a:pathLst>
              <a:path w="15827478" h="7854386">
                <a:moveTo>
                  <a:pt x="0" y="0"/>
                </a:moveTo>
                <a:lnTo>
                  <a:pt x="15827478" y="0"/>
                </a:lnTo>
                <a:lnTo>
                  <a:pt x="15827478" y="7854386"/>
                </a:lnTo>
                <a:lnTo>
                  <a:pt x="0" y="7854386"/>
                </a:lnTo>
                <a:lnTo>
                  <a:pt x="0" y="0"/>
                </a:lnTo>
                <a:close/>
              </a:path>
            </a:pathLst>
          </a:custGeom>
          <a:blipFill>
            <a:blip r:embed="rId2"/>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348389" y="718964"/>
            <a:ext cx="16728902" cy="8155340"/>
          </a:xfrm>
          <a:custGeom>
            <a:avLst/>
            <a:gdLst/>
            <a:ahLst/>
            <a:cxnLst/>
            <a:rect l="l" t="t" r="r" b="b"/>
            <a:pathLst>
              <a:path w="16728902" h="8155340">
                <a:moveTo>
                  <a:pt x="0" y="0"/>
                </a:moveTo>
                <a:lnTo>
                  <a:pt x="16728902" y="0"/>
                </a:lnTo>
                <a:lnTo>
                  <a:pt x="16728902" y="8155339"/>
                </a:lnTo>
                <a:lnTo>
                  <a:pt x="0" y="8155339"/>
                </a:lnTo>
                <a:lnTo>
                  <a:pt x="0" y="0"/>
                </a:lnTo>
                <a:close/>
              </a:path>
            </a:pathLst>
          </a:custGeom>
          <a:blipFill>
            <a:blip r:embed="rId2"/>
            <a:stretch>
              <a:fillRect/>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2705252" y="636376"/>
            <a:ext cx="12877496" cy="9014247"/>
          </a:xfrm>
          <a:custGeom>
            <a:avLst/>
            <a:gdLst/>
            <a:ahLst/>
            <a:cxnLst/>
            <a:rect l="l" t="t" r="r" b="b"/>
            <a:pathLst>
              <a:path w="12877496" h="9014247">
                <a:moveTo>
                  <a:pt x="0" y="0"/>
                </a:moveTo>
                <a:lnTo>
                  <a:pt x="12877496" y="0"/>
                </a:lnTo>
                <a:lnTo>
                  <a:pt x="12877496" y="9014248"/>
                </a:lnTo>
                <a:lnTo>
                  <a:pt x="0" y="9014248"/>
                </a:lnTo>
                <a:lnTo>
                  <a:pt x="0" y="0"/>
                </a:lnTo>
                <a:close/>
              </a:path>
            </a:pathLst>
          </a:custGeom>
          <a:blipFill>
            <a:blip r:embed="rId2"/>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827643" y="826147"/>
            <a:ext cx="15852331" cy="8935660"/>
          </a:xfrm>
          <a:custGeom>
            <a:avLst/>
            <a:gdLst/>
            <a:ahLst/>
            <a:cxnLst/>
            <a:rect l="l" t="t" r="r" b="b"/>
            <a:pathLst>
              <a:path w="15852331" h="8935660">
                <a:moveTo>
                  <a:pt x="0" y="0"/>
                </a:moveTo>
                <a:lnTo>
                  <a:pt x="15852330" y="0"/>
                </a:lnTo>
                <a:lnTo>
                  <a:pt x="15852330" y="8935661"/>
                </a:lnTo>
                <a:lnTo>
                  <a:pt x="0" y="8935661"/>
                </a:lnTo>
                <a:lnTo>
                  <a:pt x="0" y="0"/>
                </a:lnTo>
                <a:close/>
              </a:path>
            </a:pathLst>
          </a:custGeom>
          <a:blipFill>
            <a:blip r:embed="rId2"/>
            <a:stretch>
              <a:fillRect/>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3722752" y="277930"/>
            <a:ext cx="10842495" cy="9731140"/>
          </a:xfrm>
          <a:custGeom>
            <a:avLst/>
            <a:gdLst/>
            <a:ahLst/>
            <a:cxnLst/>
            <a:rect l="l" t="t" r="r" b="b"/>
            <a:pathLst>
              <a:path w="10842495" h="9731140">
                <a:moveTo>
                  <a:pt x="0" y="0"/>
                </a:moveTo>
                <a:lnTo>
                  <a:pt x="10842496" y="0"/>
                </a:lnTo>
                <a:lnTo>
                  <a:pt x="10842496" y="9731140"/>
                </a:lnTo>
                <a:lnTo>
                  <a:pt x="0" y="9731140"/>
                </a:lnTo>
                <a:lnTo>
                  <a:pt x="0" y="0"/>
                </a:lnTo>
                <a:close/>
              </a:path>
            </a:pathLst>
          </a:custGeom>
          <a:blipFill>
            <a:blip r:embed="rId2"/>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Freeform 2"/>
          <p:cNvSpPr/>
          <p:nvPr/>
        </p:nvSpPr>
        <p:spPr>
          <a:xfrm>
            <a:off x="1028700" y="494832"/>
            <a:ext cx="16230600" cy="9089136"/>
          </a:xfrm>
          <a:custGeom>
            <a:avLst/>
            <a:gdLst/>
            <a:ahLst/>
            <a:cxnLst/>
            <a:rect l="l" t="t" r="r" b="b"/>
            <a:pathLst>
              <a:path w="16230600" h="9089136">
                <a:moveTo>
                  <a:pt x="0" y="0"/>
                </a:moveTo>
                <a:lnTo>
                  <a:pt x="16230600" y="0"/>
                </a:lnTo>
                <a:lnTo>
                  <a:pt x="16230600" y="9089136"/>
                </a:lnTo>
                <a:lnTo>
                  <a:pt x="0" y="9089136"/>
                </a:lnTo>
                <a:lnTo>
                  <a:pt x="0" y="0"/>
                </a:lnTo>
                <a:close/>
              </a:path>
            </a:pathLst>
          </a:custGeom>
          <a:blipFill>
            <a:blip r:embed="rId2"/>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2" name="TextBox 2"/>
          <p:cNvSpPr txBox="1"/>
          <p:nvPr/>
        </p:nvSpPr>
        <p:spPr>
          <a:xfrm>
            <a:off x="3483462" y="520422"/>
            <a:ext cx="10842952" cy="8640882"/>
          </a:xfrm>
          <a:prstGeom prst="rect">
            <a:avLst/>
          </a:prstGeom>
        </p:spPr>
        <p:txBody>
          <a:bodyPr lIns="0" tIns="0" rIns="0" bIns="0" rtlCol="0" anchor="t">
            <a:spAutoFit/>
          </a:bodyPr>
          <a:lstStyle/>
          <a:p>
            <a:pPr algn="ctr">
              <a:lnSpc>
                <a:spcPts val="17230"/>
              </a:lnSpc>
            </a:pPr>
            <a:r>
              <a:rPr lang="en-US" sz="12307">
                <a:solidFill>
                  <a:srgbClr val="AE7C6E"/>
                </a:solidFill>
                <a:latin typeface="Shrikhand"/>
                <a:ea typeface="Shrikhand"/>
                <a:cs typeface="Shrikhand"/>
                <a:sym typeface="Shrikhand"/>
              </a:rPr>
              <a:t>PROJECT DONE BY :JAYDEEP PRAJAPATI</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grpSp>
        <p:nvGrpSpPr>
          <p:cNvPr id="2" name="Group 2"/>
          <p:cNvGrpSpPr/>
          <p:nvPr/>
        </p:nvGrpSpPr>
        <p:grpSpPr>
          <a:xfrm>
            <a:off x="2410511" y="428498"/>
            <a:ext cx="12877406" cy="8713883"/>
            <a:chOff x="0" y="0"/>
            <a:chExt cx="17169874" cy="11618510"/>
          </a:xfrm>
        </p:grpSpPr>
        <p:sp>
          <p:nvSpPr>
            <p:cNvPr id="3" name="TextBox 3"/>
            <p:cNvSpPr txBox="1"/>
            <p:nvPr/>
          </p:nvSpPr>
          <p:spPr>
            <a:xfrm rot="-592460">
              <a:off x="387947" y="1851268"/>
              <a:ext cx="16214912" cy="4915532"/>
            </a:xfrm>
            <a:prstGeom prst="rect">
              <a:avLst/>
            </a:prstGeom>
          </p:spPr>
          <p:txBody>
            <a:bodyPr lIns="0" tIns="0" rIns="0" bIns="0" rtlCol="0" anchor="t">
              <a:spAutoFit/>
            </a:bodyPr>
            <a:lstStyle/>
            <a:p>
              <a:pPr algn="ctr">
                <a:lnSpc>
                  <a:spcPts val="26705"/>
                </a:lnSpc>
                <a:spcBef>
                  <a:spcPct val="0"/>
                </a:spcBef>
              </a:pPr>
              <a:r>
                <a:rPr lang="en-US" sz="26705">
                  <a:solidFill>
                    <a:srgbClr val="F6F3E4"/>
                  </a:solidFill>
                  <a:latin typeface="Bukhari Script"/>
                  <a:ea typeface="Bukhari Script"/>
                  <a:cs typeface="Bukhari Script"/>
                  <a:sym typeface="Bukhari Script"/>
                </a:rPr>
                <a:t>Thank</a:t>
              </a:r>
            </a:p>
          </p:txBody>
        </p:sp>
        <p:sp>
          <p:nvSpPr>
            <p:cNvPr id="4" name="TextBox 4"/>
            <p:cNvSpPr txBox="1"/>
            <p:nvPr/>
          </p:nvSpPr>
          <p:spPr>
            <a:xfrm rot="-515361">
              <a:off x="2134331" y="6109925"/>
              <a:ext cx="14787722" cy="4429137"/>
            </a:xfrm>
            <a:prstGeom prst="rect">
              <a:avLst/>
            </a:prstGeom>
          </p:spPr>
          <p:txBody>
            <a:bodyPr lIns="0" tIns="0" rIns="0" bIns="0" rtlCol="0" anchor="t">
              <a:spAutoFit/>
            </a:bodyPr>
            <a:lstStyle/>
            <a:p>
              <a:pPr algn="ctr">
                <a:lnSpc>
                  <a:spcPts val="24034"/>
                </a:lnSpc>
                <a:spcBef>
                  <a:spcPct val="0"/>
                </a:spcBef>
              </a:pPr>
              <a:r>
                <a:rPr lang="en-US" sz="24034">
                  <a:solidFill>
                    <a:srgbClr val="F6F3E4"/>
                  </a:solidFill>
                  <a:latin typeface="Bukhari Script"/>
                  <a:ea typeface="Bukhari Script"/>
                  <a:cs typeface="Bukhari Script"/>
                  <a:sym typeface="Bukhari Script"/>
                </a:rPr>
                <a:t>you!</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6172200"/>
            <a:ext cx="13387499" cy="4114800"/>
            <a:chOff x="0" y="0"/>
            <a:chExt cx="3525926" cy="1083733"/>
          </a:xfrm>
        </p:grpSpPr>
        <p:sp>
          <p:nvSpPr>
            <p:cNvPr id="3" name="Freeform 3"/>
            <p:cNvSpPr/>
            <p:nvPr/>
          </p:nvSpPr>
          <p:spPr>
            <a:xfrm>
              <a:off x="0" y="0"/>
              <a:ext cx="3525925" cy="1083733"/>
            </a:xfrm>
            <a:custGeom>
              <a:avLst/>
              <a:gdLst/>
              <a:ahLst/>
              <a:cxnLst/>
              <a:rect l="l" t="t" r="r" b="b"/>
              <a:pathLst>
                <a:path w="3525925" h="1083733">
                  <a:moveTo>
                    <a:pt x="203200" y="0"/>
                  </a:moveTo>
                  <a:lnTo>
                    <a:pt x="3525925" y="0"/>
                  </a:lnTo>
                  <a:lnTo>
                    <a:pt x="3322725" y="1083733"/>
                  </a:lnTo>
                  <a:lnTo>
                    <a:pt x="0" y="1083733"/>
                  </a:lnTo>
                  <a:lnTo>
                    <a:pt x="203200" y="0"/>
                  </a:lnTo>
                  <a:close/>
                </a:path>
              </a:pathLst>
            </a:custGeom>
            <a:solidFill>
              <a:srgbClr val="FFAE44"/>
            </a:solidFill>
          </p:spPr>
        </p:sp>
        <p:sp>
          <p:nvSpPr>
            <p:cNvPr id="4" name="TextBox 4"/>
            <p:cNvSpPr txBox="1"/>
            <p:nvPr/>
          </p:nvSpPr>
          <p:spPr>
            <a:xfrm>
              <a:off x="101600" y="57150"/>
              <a:ext cx="3322726" cy="1026583"/>
            </a:xfrm>
            <a:prstGeom prst="rect">
              <a:avLst/>
            </a:prstGeom>
          </p:spPr>
          <p:txBody>
            <a:bodyPr lIns="50800" tIns="50800" rIns="50800" bIns="50800" rtlCol="0" anchor="ctr"/>
            <a:lstStyle/>
            <a:p>
              <a:pPr algn="ctr">
                <a:lnSpc>
                  <a:spcPts val="1474"/>
                </a:lnSpc>
              </a:pPr>
              <a:endParaRPr/>
            </a:p>
          </p:txBody>
        </p:sp>
      </p:grpSp>
      <p:grpSp>
        <p:nvGrpSpPr>
          <p:cNvPr id="5" name="Group 5"/>
          <p:cNvGrpSpPr/>
          <p:nvPr/>
        </p:nvGrpSpPr>
        <p:grpSpPr>
          <a:xfrm>
            <a:off x="14171367" y="6223883"/>
            <a:ext cx="2102380" cy="2799379"/>
            <a:chOff x="0" y="0"/>
            <a:chExt cx="1042064" cy="1387538"/>
          </a:xfrm>
        </p:grpSpPr>
        <p:sp>
          <p:nvSpPr>
            <p:cNvPr id="6" name="Freeform 6"/>
            <p:cNvSpPr/>
            <p:nvPr/>
          </p:nvSpPr>
          <p:spPr>
            <a:xfrm>
              <a:off x="0" y="0"/>
              <a:ext cx="1042064" cy="1387538"/>
            </a:xfrm>
            <a:custGeom>
              <a:avLst/>
              <a:gdLst/>
              <a:ahLst/>
              <a:cxnLst/>
              <a:rect l="l" t="t" r="r" b="b"/>
              <a:pathLst>
                <a:path w="1042064" h="1387538">
                  <a:moveTo>
                    <a:pt x="203200" y="0"/>
                  </a:moveTo>
                  <a:lnTo>
                    <a:pt x="1042064" y="0"/>
                  </a:lnTo>
                  <a:lnTo>
                    <a:pt x="838864" y="1387538"/>
                  </a:lnTo>
                  <a:lnTo>
                    <a:pt x="0" y="1387538"/>
                  </a:lnTo>
                  <a:lnTo>
                    <a:pt x="203200" y="0"/>
                  </a:lnTo>
                  <a:close/>
                </a:path>
              </a:pathLst>
            </a:custGeom>
            <a:gradFill rotWithShape="1">
              <a:gsLst>
                <a:gs pos="0">
                  <a:srgbClr val="FFAE44">
                    <a:alpha val="100000"/>
                  </a:srgbClr>
                </a:gs>
                <a:gs pos="100000">
                  <a:srgbClr val="000000">
                    <a:alpha val="0"/>
                  </a:srgbClr>
                </a:gs>
              </a:gsLst>
              <a:lin ang="5400000"/>
            </a:gradFill>
          </p:spPr>
        </p:sp>
        <p:sp>
          <p:nvSpPr>
            <p:cNvPr id="7" name="TextBox 7"/>
            <p:cNvSpPr txBox="1"/>
            <p:nvPr/>
          </p:nvSpPr>
          <p:spPr>
            <a:xfrm>
              <a:off x="101600" y="57150"/>
              <a:ext cx="838864" cy="1330388"/>
            </a:xfrm>
            <a:prstGeom prst="rect">
              <a:avLst/>
            </a:prstGeom>
          </p:spPr>
          <p:txBody>
            <a:bodyPr lIns="50800" tIns="50800" rIns="50800" bIns="50800" rtlCol="0" anchor="ctr"/>
            <a:lstStyle/>
            <a:p>
              <a:pPr algn="ctr">
                <a:lnSpc>
                  <a:spcPts val="1474"/>
                </a:lnSpc>
              </a:pPr>
              <a:endParaRPr/>
            </a:p>
          </p:txBody>
        </p:sp>
      </p:grpSp>
      <p:grpSp>
        <p:nvGrpSpPr>
          <p:cNvPr id="8" name="Group 8"/>
          <p:cNvGrpSpPr/>
          <p:nvPr/>
        </p:nvGrpSpPr>
        <p:grpSpPr>
          <a:xfrm>
            <a:off x="15222557" y="7200900"/>
            <a:ext cx="2102380" cy="2799379"/>
            <a:chOff x="0" y="0"/>
            <a:chExt cx="1042064" cy="1387538"/>
          </a:xfrm>
        </p:grpSpPr>
        <p:sp>
          <p:nvSpPr>
            <p:cNvPr id="9" name="Freeform 9"/>
            <p:cNvSpPr/>
            <p:nvPr/>
          </p:nvSpPr>
          <p:spPr>
            <a:xfrm>
              <a:off x="0" y="0"/>
              <a:ext cx="1042064" cy="1387538"/>
            </a:xfrm>
            <a:custGeom>
              <a:avLst/>
              <a:gdLst/>
              <a:ahLst/>
              <a:cxnLst/>
              <a:rect l="l" t="t" r="r" b="b"/>
              <a:pathLst>
                <a:path w="1042064" h="1387538">
                  <a:moveTo>
                    <a:pt x="203200" y="0"/>
                  </a:moveTo>
                  <a:lnTo>
                    <a:pt x="1042064" y="0"/>
                  </a:lnTo>
                  <a:lnTo>
                    <a:pt x="838864" y="1387538"/>
                  </a:lnTo>
                  <a:lnTo>
                    <a:pt x="0" y="1387538"/>
                  </a:lnTo>
                  <a:lnTo>
                    <a:pt x="203200" y="0"/>
                  </a:lnTo>
                  <a:close/>
                </a:path>
              </a:pathLst>
            </a:custGeom>
            <a:gradFill rotWithShape="1">
              <a:gsLst>
                <a:gs pos="0">
                  <a:srgbClr val="FFAE44">
                    <a:alpha val="100000"/>
                  </a:srgbClr>
                </a:gs>
                <a:gs pos="100000">
                  <a:srgbClr val="000000">
                    <a:alpha val="0"/>
                  </a:srgbClr>
                </a:gs>
              </a:gsLst>
              <a:lin ang="5400000"/>
            </a:gradFill>
          </p:spPr>
        </p:sp>
        <p:sp>
          <p:nvSpPr>
            <p:cNvPr id="10" name="TextBox 10"/>
            <p:cNvSpPr txBox="1"/>
            <p:nvPr/>
          </p:nvSpPr>
          <p:spPr>
            <a:xfrm>
              <a:off x="101600" y="57150"/>
              <a:ext cx="838864" cy="1330388"/>
            </a:xfrm>
            <a:prstGeom prst="rect">
              <a:avLst/>
            </a:prstGeom>
          </p:spPr>
          <p:txBody>
            <a:bodyPr lIns="50800" tIns="50800" rIns="50800" bIns="50800" rtlCol="0" anchor="ctr"/>
            <a:lstStyle/>
            <a:p>
              <a:pPr algn="ctr">
                <a:lnSpc>
                  <a:spcPts val="1474"/>
                </a:lnSpc>
              </a:pPr>
              <a:endParaRPr/>
            </a:p>
          </p:txBody>
        </p:sp>
      </p:grpSp>
      <p:sp>
        <p:nvSpPr>
          <p:cNvPr id="11" name="Freeform 11"/>
          <p:cNvSpPr/>
          <p:nvPr/>
        </p:nvSpPr>
        <p:spPr>
          <a:xfrm>
            <a:off x="1949709" y="1140323"/>
            <a:ext cx="13467149" cy="3687166"/>
          </a:xfrm>
          <a:custGeom>
            <a:avLst/>
            <a:gdLst/>
            <a:ahLst/>
            <a:cxnLst/>
            <a:rect l="l" t="t" r="r" b="b"/>
            <a:pathLst>
              <a:path w="13467149" h="3687166">
                <a:moveTo>
                  <a:pt x="0" y="0"/>
                </a:moveTo>
                <a:lnTo>
                  <a:pt x="13467150" y="0"/>
                </a:lnTo>
                <a:lnTo>
                  <a:pt x="13467150" y="3687166"/>
                </a:lnTo>
                <a:lnTo>
                  <a:pt x="0" y="3687166"/>
                </a:lnTo>
                <a:lnTo>
                  <a:pt x="0" y="0"/>
                </a:lnTo>
                <a:close/>
              </a:path>
            </a:pathLst>
          </a:custGeom>
          <a:blipFill>
            <a:blip r:embed="rId2"/>
            <a:stretch>
              <a:fillRect/>
            </a:stretch>
          </a:blipFill>
        </p:spPr>
      </p:sp>
      <p:sp>
        <p:nvSpPr>
          <p:cNvPr id="12" name="Freeform 12"/>
          <p:cNvSpPr/>
          <p:nvPr/>
        </p:nvSpPr>
        <p:spPr>
          <a:xfrm>
            <a:off x="843161" y="6577111"/>
            <a:ext cx="7248528" cy="3709889"/>
          </a:xfrm>
          <a:custGeom>
            <a:avLst/>
            <a:gdLst/>
            <a:ahLst/>
            <a:cxnLst/>
            <a:rect l="l" t="t" r="r" b="b"/>
            <a:pathLst>
              <a:path w="7248528" h="3709889">
                <a:moveTo>
                  <a:pt x="0" y="0"/>
                </a:moveTo>
                <a:lnTo>
                  <a:pt x="7248527" y="0"/>
                </a:lnTo>
                <a:lnTo>
                  <a:pt x="7248527" y="3709889"/>
                </a:lnTo>
                <a:lnTo>
                  <a:pt x="0" y="3709889"/>
                </a:lnTo>
                <a:lnTo>
                  <a:pt x="0" y="0"/>
                </a:lnTo>
                <a:close/>
              </a:path>
            </a:pathLst>
          </a:custGeom>
          <a:blipFill>
            <a:blip r:embed="rId3"/>
            <a:stretch>
              <a:fillRect r="-110550"/>
            </a:stretch>
          </a:blipFill>
        </p:spPr>
      </p:sp>
      <p:sp>
        <p:nvSpPr>
          <p:cNvPr id="13" name="Freeform 13"/>
          <p:cNvSpPr/>
          <p:nvPr/>
        </p:nvSpPr>
        <p:spPr>
          <a:xfrm>
            <a:off x="8631429" y="6172200"/>
            <a:ext cx="3459614" cy="4054712"/>
          </a:xfrm>
          <a:custGeom>
            <a:avLst/>
            <a:gdLst/>
            <a:ahLst/>
            <a:cxnLst/>
            <a:rect l="l" t="t" r="r" b="b"/>
            <a:pathLst>
              <a:path w="3459614" h="4054712">
                <a:moveTo>
                  <a:pt x="0" y="0"/>
                </a:moveTo>
                <a:lnTo>
                  <a:pt x="3459613" y="0"/>
                </a:lnTo>
                <a:lnTo>
                  <a:pt x="3459613" y="4054712"/>
                </a:lnTo>
                <a:lnTo>
                  <a:pt x="0" y="4054712"/>
                </a:lnTo>
                <a:lnTo>
                  <a:pt x="0" y="0"/>
                </a:lnTo>
                <a:close/>
              </a:path>
            </a:pathLst>
          </a:custGeom>
          <a:blipFill>
            <a:blip r:embed="rId4"/>
            <a:stretch>
              <a:fillRect t="-23320" r="-1787"/>
            </a:stretch>
          </a:blipFill>
        </p:spPr>
      </p:sp>
      <p:sp>
        <p:nvSpPr>
          <p:cNvPr id="14" name="TextBox 14"/>
          <p:cNvSpPr txBox="1"/>
          <p:nvPr/>
        </p:nvSpPr>
        <p:spPr>
          <a:xfrm>
            <a:off x="-226770" y="66040"/>
            <a:ext cx="17820109" cy="880110"/>
          </a:xfrm>
          <a:prstGeom prst="rect">
            <a:avLst/>
          </a:prstGeom>
        </p:spPr>
        <p:txBody>
          <a:bodyPr lIns="0" tIns="0" rIns="0" bIns="0" rtlCol="0" anchor="t">
            <a:spAutoFit/>
          </a:bodyPr>
          <a:lstStyle/>
          <a:p>
            <a:pPr marL="1101090" lvl="1" indent="-550545" algn="ctr">
              <a:lnSpc>
                <a:spcPts val="7139"/>
              </a:lnSpc>
              <a:buAutoNum type="arabicPeriod"/>
            </a:pPr>
            <a:r>
              <a:rPr lang="en-US" sz="5100" b="1">
                <a:solidFill>
                  <a:srgbClr val="5E17EB"/>
                </a:solidFill>
                <a:latin typeface="Canva Sans Bold"/>
                <a:ea typeface="Canva Sans Bold"/>
                <a:cs typeface="Canva Sans Bold"/>
                <a:sym typeface="Canva Sans Bold"/>
              </a:rPr>
              <a:t>#1 Which batsman has scored the highest total runs?</a:t>
            </a:r>
          </a:p>
        </p:txBody>
      </p:sp>
      <p:sp>
        <p:nvSpPr>
          <p:cNvPr id="15" name="TextBox 15"/>
          <p:cNvSpPr txBox="1"/>
          <p:nvPr/>
        </p:nvSpPr>
        <p:spPr>
          <a:xfrm>
            <a:off x="7926764" y="4993086"/>
            <a:ext cx="2434471" cy="272252"/>
          </a:xfrm>
          <a:prstGeom prst="rect">
            <a:avLst/>
          </a:prstGeom>
        </p:spPr>
        <p:txBody>
          <a:bodyPr lIns="0" tIns="0" rIns="0" bIns="0" rtlCol="0" anchor="t">
            <a:spAutoFit/>
          </a:bodyPr>
          <a:lstStyle/>
          <a:p>
            <a:pPr algn="ctr">
              <a:lnSpc>
                <a:spcPts val="2318"/>
              </a:lnSpc>
              <a:spcBef>
                <a:spcPct val="0"/>
              </a:spcBef>
            </a:pPr>
            <a:r>
              <a:rPr lang="en-US" sz="1656" b="1">
                <a:solidFill>
                  <a:srgbClr val="000000"/>
                </a:solidFill>
                <a:latin typeface="TT Interphases Bold"/>
                <a:ea typeface="TT Interphases Bold"/>
                <a:cs typeface="TT Interphases Bold"/>
                <a:sym typeface="TT Interphases Bold"/>
              </a:rPr>
              <a:t>YOUR PARAGRAPH TEXT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4400" y="6870160"/>
            <a:ext cx="11761871" cy="2692940"/>
            <a:chOff x="101600" y="-10299"/>
            <a:chExt cx="3676400" cy="1094032"/>
          </a:xfrm>
        </p:grpSpPr>
        <p:sp>
          <p:nvSpPr>
            <p:cNvPr id="3" name="Freeform 3"/>
            <p:cNvSpPr/>
            <p:nvPr/>
          </p:nvSpPr>
          <p:spPr>
            <a:xfrm>
              <a:off x="252075" y="-10299"/>
              <a:ext cx="3525925" cy="1083733"/>
            </a:xfrm>
            <a:custGeom>
              <a:avLst/>
              <a:gdLst/>
              <a:ahLst/>
              <a:cxnLst/>
              <a:rect l="l" t="t" r="r" b="b"/>
              <a:pathLst>
                <a:path w="3525925" h="1083733">
                  <a:moveTo>
                    <a:pt x="203200" y="0"/>
                  </a:moveTo>
                  <a:lnTo>
                    <a:pt x="3525925" y="0"/>
                  </a:lnTo>
                  <a:lnTo>
                    <a:pt x="3322725" y="1083733"/>
                  </a:lnTo>
                  <a:lnTo>
                    <a:pt x="0" y="1083733"/>
                  </a:lnTo>
                  <a:lnTo>
                    <a:pt x="203200" y="0"/>
                  </a:lnTo>
                  <a:close/>
                </a:path>
              </a:pathLst>
            </a:custGeom>
            <a:solidFill>
              <a:srgbClr val="FFAE44"/>
            </a:solidFill>
          </p:spPr>
        </p:sp>
        <p:sp>
          <p:nvSpPr>
            <p:cNvPr id="4" name="TextBox 4"/>
            <p:cNvSpPr txBox="1"/>
            <p:nvPr/>
          </p:nvSpPr>
          <p:spPr>
            <a:xfrm>
              <a:off x="101600" y="57150"/>
              <a:ext cx="3322726" cy="1026583"/>
            </a:xfrm>
            <a:prstGeom prst="rect">
              <a:avLst/>
            </a:prstGeom>
          </p:spPr>
          <p:txBody>
            <a:bodyPr lIns="50800" tIns="50800" rIns="50800" bIns="50800" rtlCol="0" anchor="ctr"/>
            <a:lstStyle/>
            <a:p>
              <a:pPr algn="ctr">
                <a:lnSpc>
                  <a:spcPts val="1474"/>
                </a:lnSpc>
              </a:pPr>
              <a:endParaRPr/>
            </a:p>
          </p:txBody>
        </p:sp>
      </p:grpSp>
      <p:grpSp>
        <p:nvGrpSpPr>
          <p:cNvPr id="5" name="Group 5"/>
          <p:cNvGrpSpPr/>
          <p:nvPr/>
        </p:nvGrpSpPr>
        <p:grpSpPr>
          <a:xfrm>
            <a:off x="16690090" y="2226750"/>
            <a:ext cx="1395642" cy="2236826"/>
            <a:chOff x="0" y="0"/>
            <a:chExt cx="802881" cy="1286795"/>
          </a:xfrm>
        </p:grpSpPr>
        <p:sp>
          <p:nvSpPr>
            <p:cNvPr id="6" name="Freeform 6"/>
            <p:cNvSpPr/>
            <p:nvPr/>
          </p:nvSpPr>
          <p:spPr>
            <a:xfrm>
              <a:off x="0" y="0"/>
              <a:ext cx="802881" cy="1286795"/>
            </a:xfrm>
            <a:custGeom>
              <a:avLst/>
              <a:gdLst/>
              <a:ahLst/>
              <a:cxnLst/>
              <a:rect l="l" t="t" r="r" b="b"/>
              <a:pathLst>
                <a:path w="802881" h="1286795">
                  <a:moveTo>
                    <a:pt x="203200" y="0"/>
                  </a:moveTo>
                  <a:lnTo>
                    <a:pt x="802881" y="0"/>
                  </a:lnTo>
                  <a:lnTo>
                    <a:pt x="599681" y="1286795"/>
                  </a:lnTo>
                  <a:lnTo>
                    <a:pt x="0" y="1286795"/>
                  </a:lnTo>
                  <a:lnTo>
                    <a:pt x="203200" y="0"/>
                  </a:lnTo>
                  <a:close/>
                </a:path>
              </a:pathLst>
            </a:custGeom>
            <a:gradFill rotWithShape="1">
              <a:gsLst>
                <a:gs pos="0">
                  <a:srgbClr val="FFAE44">
                    <a:alpha val="100000"/>
                  </a:srgbClr>
                </a:gs>
                <a:gs pos="100000">
                  <a:srgbClr val="000000">
                    <a:alpha val="0"/>
                  </a:srgbClr>
                </a:gs>
              </a:gsLst>
              <a:lin ang="5400000"/>
            </a:gradFill>
          </p:spPr>
        </p:sp>
        <p:sp>
          <p:nvSpPr>
            <p:cNvPr id="7" name="TextBox 7"/>
            <p:cNvSpPr txBox="1"/>
            <p:nvPr/>
          </p:nvSpPr>
          <p:spPr>
            <a:xfrm>
              <a:off x="101600" y="57150"/>
              <a:ext cx="599681" cy="1229645"/>
            </a:xfrm>
            <a:prstGeom prst="rect">
              <a:avLst/>
            </a:prstGeom>
          </p:spPr>
          <p:txBody>
            <a:bodyPr lIns="50800" tIns="50800" rIns="50800" bIns="50800" rtlCol="0" anchor="ctr"/>
            <a:lstStyle/>
            <a:p>
              <a:pPr algn="ctr">
                <a:lnSpc>
                  <a:spcPts val="1474"/>
                </a:lnSpc>
              </a:pPr>
              <a:endParaRPr/>
            </a:p>
          </p:txBody>
        </p:sp>
      </p:grpSp>
      <p:grpSp>
        <p:nvGrpSpPr>
          <p:cNvPr id="8" name="Group 8"/>
          <p:cNvGrpSpPr/>
          <p:nvPr/>
        </p:nvGrpSpPr>
        <p:grpSpPr>
          <a:xfrm>
            <a:off x="15992269" y="1729442"/>
            <a:ext cx="1395642" cy="2236826"/>
            <a:chOff x="0" y="0"/>
            <a:chExt cx="802881" cy="1286795"/>
          </a:xfrm>
        </p:grpSpPr>
        <p:sp>
          <p:nvSpPr>
            <p:cNvPr id="9" name="Freeform 9"/>
            <p:cNvSpPr/>
            <p:nvPr/>
          </p:nvSpPr>
          <p:spPr>
            <a:xfrm>
              <a:off x="0" y="0"/>
              <a:ext cx="802881" cy="1286795"/>
            </a:xfrm>
            <a:custGeom>
              <a:avLst/>
              <a:gdLst/>
              <a:ahLst/>
              <a:cxnLst/>
              <a:rect l="l" t="t" r="r" b="b"/>
              <a:pathLst>
                <a:path w="802881" h="1286795">
                  <a:moveTo>
                    <a:pt x="203200" y="0"/>
                  </a:moveTo>
                  <a:lnTo>
                    <a:pt x="802881" y="0"/>
                  </a:lnTo>
                  <a:lnTo>
                    <a:pt x="599681" y="1286795"/>
                  </a:lnTo>
                  <a:lnTo>
                    <a:pt x="0" y="1286795"/>
                  </a:lnTo>
                  <a:lnTo>
                    <a:pt x="203200" y="0"/>
                  </a:lnTo>
                  <a:close/>
                </a:path>
              </a:pathLst>
            </a:custGeom>
            <a:gradFill rotWithShape="1">
              <a:gsLst>
                <a:gs pos="0">
                  <a:srgbClr val="FFAE44">
                    <a:alpha val="100000"/>
                  </a:srgbClr>
                </a:gs>
                <a:gs pos="100000">
                  <a:srgbClr val="000000">
                    <a:alpha val="0"/>
                  </a:srgbClr>
                </a:gs>
              </a:gsLst>
              <a:lin ang="5400000"/>
            </a:gradFill>
          </p:spPr>
        </p:sp>
        <p:sp>
          <p:nvSpPr>
            <p:cNvPr id="10" name="TextBox 10"/>
            <p:cNvSpPr txBox="1"/>
            <p:nvPr/>
          </p:nvSpPr>
          <p:spPr>
            <a:xfrm>
              <a:off x="101600" y="57150"/>
              <a:ext cx="599681" cy="1229645"/>
            </a:xfrm>
            <a:prstGeom prst="rect">
              <a:avLst/>
            </a:prstGeom>
          </p:spPr>
          <p:txBody>
            <a:bodyPr lIns="50800" tIns="50800" rIns="50800" bIns="50800" rtlCol="0" anchor="ctr"/>
            <a:lstStyle/>
            <a:p>
              <a:pPr algn="ctr">
                <a:lnSpc>
                  <a:spcPts val="1474"/>
                </a:lnSpc>
              </a:pPr>
              <a:endParaRPr/>
            </a:p>
          </p:txBody>
        </p:sp>
      </p:grpSp>
      <p:grpSp>
        <p:nvGrpSpPr>
          <p:cNvPr id="11" name="Group 11"/>
          <p:cNvGrpSpPr/>
          <p:nvPr/>
        </p:nvGrpSpPr>
        <p:grpSpPr>
          <a:xfrm>
            <a:off x="10517551" y="6667499"/>
            <a:ext cx="13001736" cy="3968480"/>
            <a:chOff x="0" y="38537"/>
            <a:chExt cx="3424326" cy="1045196"/>
          </a:xfrm>
        </p:grpSpPr>
        <p:sp>
          <p:nvSpPr>
            <p:cNvPr id="12" name="Freeform 12"/>
            <p:cNvSpPr/>
            <p:nvPr/>
          </p:nvSpPr>
          <p:spPr>
            <a:xfrm>
              <a:off x="0" y="38537"/>
              <a:ext cx="2086677" cy="1026583"/>
            </a:xfrm>
            <a:custGeom>
              <a:avLst/>
              <a:gdLst/>
              <a:ahLst/>
              <a:cxnLst/>
              <a:rect l="l" t="t" r="r" b="b"/>
              <a:pathLst>
                <a:path w="3525925" h="1083733">
                  <a:moveTo>
                    <a:pt x="203200" y="0"/>
                  </a:moveTo>
                  <a:lnTo>
                    <a:pt x="3525925" y="0"/>
                  </a:lnTo>
                  <a:lnTo>
                    <a:pt x="3322725" y="1083733"/>
                  </a:lnTo>
                  <a:lnTo>
                    <a:pt x="0" y="1083733"/>
                  </a:lnTo>
                  <a:lnTo>
                    <a:pt x="203200" y="0"/>
                  </a:lnTo>
                  <a:close/>
                </a:path>
              </a:pathLst>
            </a:custGeom>
            <a:solidFill>
              <a:srgbClr val="FFAE44"/>
            </a:solidFill>
          </p:spPr>
        </p:sp>
        <p:sp>
          <p:nvSpPr>
            <p:cNvPr id="13" name="TextBox 13"/>
            <p:cNvSpPr txBox="1"/>
            <p:nvPr/>
          </p:nvSpPr>
          <p:spPr>
            <a:xfrm>
              <a:off x="101600" y="57150"/>
              <a:ext cx="3322726" cy="1026583"/>
            </a:xfrm>
            <a:prstGeom prst="rect">
              <a:avLst/>
            </a:prstGeom>
          </p:spPr>
          <p:txBody>
            <a:bodyPr lIns="50800" tIns="50800" rIns="50800" bIns="50800" rtlCol="0" anchor="ctr"/>
            <a:lstStyle/>
            <a:p>
              <a:pPr algn="ctr">
                <a:lnSpc>
                  <a:spcPts val="1474"/>
                </a:lnSpc>
              </a:pPr>
              <a:endParaRPr/>
            </a:p>
          </p:txBody>
        </p:sp>
      </p:grpSp>
      <p:sp>
        <p:nvSpPr>
          <p:cNvPr id="14" name="Freeform 14"/>
          <p:cNvSpPr/>
          <p:nvPr/>
        </p:nvSpPr>
        <p:spPr>
          <a:xfrm>
            <a:off x="1028700" y="1729442"/>
            <a:ext cx="16830409" cy="3436467"/>
          </a:xfrm>
          <a:custGeom>
            <a:avLst/>
            <a:gdLst/>
            <a:ahLst/>
            <a:cxnLst/>
            <a:rect l="l" t="t" r="r" b="b"/>
            <a:pathLst>
              <a:path w="16830409" h="3436467">
                <a:moveTo>
                  <a:pt x="0" y="0"/>
                </a:moveTo>
                <a:lnTo>
                  <a:pt x="16830409" y="0"/>
                </a:lnTo>
                <a:lnTo>
                  <a:pt x="16830409" y="3436467"/>
                </a:lnTo>
                <a:lnTo>
                  <a:pt x="0" y="3436467"/>
                </a:lnTo>
                <a:lnTo>
                  <a:pt x="0" y="0"/>
                </a:lnTo>
                <a:close/>
              </a:path>
            </a:pathLst>
          </a:custGeom>
          <a:blipFill>
            <a:blip r:embed="rId2"/>
            <a:stretch>
              <a:fillRect/>
            </a:stretch>
          </a:blipFill>
        </p:spPr>
      </p:sp>
      <p:sp>
        <p:nvSpPr>
          <p:cNvPr id="15" name="Freeform 15"/>
          <p:cNvSpPr/>
          <p:nvPr/>
        </p:nvSpPr>
        <p:spPr>
          <a:xfrm>
            <a:off x="224696" y="7181171"/>
            <a:ext cx="9219209" cy="2106430"/>
          </a:xfrm>
          <a:custGeom>
            <a:avLst/>
            <a:gdLst/>
            <a:ahLst/>
            <a:cxnLst/>
            <a:rect l="l" t="t" r="r" b="b"/>
            <a:pathLst>
              <a:path w="9219209" h="2106430">
                <a:moveTo>
                  <a:pt x="0" y="0"/>
                </a:moveTo>
                <a:lnTo>
                  <a:pt x="9219209" y="0"/>
                </a:lnTo>
                <a:lnTo>
                  <a:pt x="9219209" y="2106430"/>
                </a:lnTo>
                <a:lnTo>
                  <a:pt x="0" y="2106430"/>
                </a:lnTo>
                <a:lnTo>
                  <a:pt x="0" y="0"/>
                </a:lnTo>
                <a:close/>
              </a:path>
            </a:pathLst>
          </a:custGeom>
          <a:blipFill>
            <a:blip r:embed="rId3"/>
            <a:stretch>
              <a:fillRect t="-382" b="-382"/>
            </a:stretch>
          </a:blipFill>
        </p:spPr>
      </p:sp>
      <p:sp>
        <p:nvSpPr>
          <p:cNvPr id="16" name="Freeform 16"/>
          <p:cNvSpPr/>
          <p:nvPr/>
        </p:nvSpPr>
        <p:spPr>
          <a:xfrm>
            <a:off x="11227479" y="6875535"/>
            <a:ext cx="5983821" cy="3416841"/>
          </a:xfrm>
          <a:custGeom>
            <a:avLst/>
            <a:gdLst/>
            <a:ahLst/>
            <a:cxnLst/>
            <a:rect l="l" t="t" r="r" b="b"/>
            <a:pathLst>
              <a:path w="5983821" h="3416841">
                <a:moveTo>
                  <a:pt x="0" y="0"/>
                </a:moveTo>
                <a:lnTo>
                  <a:pt x="5983821" y="0"/>
                </a:lnTo>
                <a:lnTo>
                  <a:pt x="5983821" y="3416841"/>
                </a:lnTo>
                <a:lnTo>
                  <a:pt x="0" y="3416841"/>
                </a:lnTo>
                <a:lnTo>
                  <a:pt x="0" y="0"/>
                </a:lnTo>
                <a:close/>
              </a:path>
            </a:pathLst>
          </a:custGeom>
          <a:blipFill>
            <a:blip r:embed="rId4"/>
            <a:stretch>
              <a:fillRect t="-49757" b="-25369"/>
            </a:stretch>
          </a:blipFill>
        </p:spPr>
      </p:sp>
      <p:sp>
        <p:nvSpPr>
          <p:cNvPr id="17" name="TextBox 17"/>
          <p:cNvSpPr txBox="1"/>
          <p:nvPr/>
        </p:nvSpPr>
        <p:spPr>
          <a:xfrm>
            <a:off x="949107" y="188295"/>
            <a:ext cx="16310193" cy="840405"/>
          </a:xfrm>
          <a:prstGeom prst="rect">
            <a:avLst/>
          </a:prstGeom>
        </p:spPr>
        <p:txBody>
          <a:bodyPr lIns="0" tIns="0" rIns="0" bIns="0" rtlCol="0" anchor="t">
            <a:spAutoFit/>
          </a:bodyPr>
          <a:lstStyle/>
          <a:p>
            <a:pPr algn="ctr">
              <a:lnSpc>
                <a:spcPts val="6019"/>
              </a:lnSpc>
            </a:pPr>
            <a:r>
              <a:rPr lang="en-US" sz="4299" b="1">
                <a:solidFill>
                  <a:srgbClr val="5E17EB"/>
                </a:solidFill>
                <a:latin typeface="Canva Sans Bold"/>
                <a:ea typeface="Canva Sans Bold"/>
                <a:cs typeface="Canva Sans Bold"/>
                <a:sym typeface="Canva Sans Bold"/>
              </a:rPr>
              <a:t>#2 Which team has conceded the least extras in the matches?</a:t>
            </a:r>
          </a:p>
          <a:p>
            <a:pPr algn="ctr">
              <a:lnSpc>
                <a:spcPts val="420"/>
              </a:lnSpc>
            </a:pPr>
            <a:endParaRPr lang="en-US" sz="4299" b="1">
              <a:solidFill>
                <a:srgbClr val="5E17EB"/>
              </a:solidFill>
              <a:latin typeface="Canva Sans Bold"/>
              <a:ea typeface="Canva Sans Bold"/>
              <a:cs typeface="Canva Sans Bold"/>
              <a:sym typeface="Canva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7778298" cy="5143500"/>
            <a:chOff x="0" y="0"/>
            <a:chExt cx="3190253" cy="2109596"/>
          </a:xfrm>
        </p:grpSpPr>
        <p:sp>
          <p:nvSpPr>
            <p:cNvPr id="3" name="Freeform 3"/>
            <p:cNvSpPr/>
            <p:nvPr/>
          </p:nvSpPr>
          <p:spPr>
            <a:xfrm>
              <a:off x="0" y="0"/>
              <a:ext cx="3190253" cy="2109596"/>
            </a:xfrm>
            <a:custGeom>
              <a:avLst/>
              <a:gdLst/>
              <a:ahLst/>
              <a:cxnLst/>
              <a:rect l="l" t="t" r="r" b="b"/>
              <a:pathLst>
                <a:path w="3190253" h="2109596">
                  <a:moveTo>
                    <a:pt x="203200" y="0"/>
                  </a:moveTo>
                  <a:lnTo>
                    <a:pt x="3190253" y="0"/>
                  </a:lnTo>
                  <a:lnTo>
                    <a:pt x="2987053" y="2109596"/>
                  </a:lnTo>
                  <a:lnTo>
                    <a:pt x="0" y="2109596"/>
                  </a:lnTo>
                  <a:lnTo>
                    <a:pt x="203200" y="0"/>
                  </a:lnTo>
                  <a:close/>
                </a:path>
              </a:pathLst>
            </a:custGeom>
            <a:blipFill>
              <a:blip r:embed="rId2"/>
              <a:stretch>
                <a:fillRect l="-12977" r="-12977"/>
              </a:stretch>
            </a:blipFill>
          </p:spPr>
        </p:sp>
      </p:grpSp>
      <p:sp>
        <p:nvSpPr>
          <p:cNvPr id="4" name="Freeform 4"/>
          <p:cNvSpPr/>
          <p:nvPr/>
        </p:nvSpPr>
        <p:spPr>
          <a:xfrm>
            <a:off x="3030477" y="144308"/>
            <a:ext cx="13069089" cy="3547126"/>
          </a:xfrm>
          <a:custGeom>
            <a:avLst/>
            <a:gdLst/>
            <a:ahLst/>
            <a:cxnLst/>
            <a:rect l="l" t="t" r="r" b="b"/>
            <a:pathLst>
              <a:path w="13069089" h="3547126">
                <a:moveTo>
                  <a:pt x="0" y="0"/>
                </a:moveTo>
                <a:lnTo>
                  <a:pt x="13069089" y="0"/>
                </a:lnTo>
                <a:lnTo>
                  <a:pt x="13069089" y="3547127"/>
                </a:lnTo>
                <a:lnTo>
                  <a:pt x="0" y="3547127"/>
                </a:lnTo>
                <a:lnTo>
                  <a:pt x="0" y="0"/>
                </a:lnTo>
                <a:close/>
              </a:path>
            </a:pathLst>
          </a:custGeom>
          <a:blipFill>
            <a:blip r:embed="rId3"/>
            <a:stretch>
              <a:fillRect r="-9149"/>
            </a:stretch>
          </a:blipFill>
        </p:spPr>
      </p:sp>
      <p:sp>
        <p:nvSpPr>
          <p:cNvPr id="5" name="Freeform 5"/>
          <p:cNvSpPr/>
          <p:nvPr/>
        </p:nvSpPr>
        <p:spPr>
          <a:xfrm>
            <a:off x="8900475" y="3873589"/>
            <a:ext cx="5594382" cy="6413411"/>
          </a:xfrm>
          <a:custGeom>
            <a:avLst/>
            <a:gdLst/>
            <a:ahLst/>
            <a:cxnLst/>
            <a:rect l="l" t="t" r="r" b="b"/>
            <a:pathLst>
              <a:path w="5594382" h="6413411">
                <a:moveTo>
                  <a:pt x="0" y="0"/>
                </a:moveTo>
                <a:lnTo>
                  <a:pt x="5594382" y="0"/>
                </a:lnTo>
                <a:lnTo>
                  <a:pt x="5594382" y="6413411"/>
                </a:lnTo>
                <a:lnTo>
                  <a:pt x="0" y="6413411"/>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236929" y="5693224"/>
            <a:ext cx="6611526" cy="4382829"/>
            <a:chOff x="0" y="0"/>
            <a:chExt cx="3899110" cy="2584749"/>
          </a:xfrm>
        </p:grpSpPr>
        <p:sp>
          <p:nvSpPr>
            <p:cNvPr id="3" name="Freeform 3"/>
            <p:cNvSpPr/>
            <p:nvPr/>
          </p:nvSpPr>
          <p:spPr>
            <a:xfrm>
              <a:off x="0" y="0"/>
              <a:ext cx="3899110" cy="2584749"/>
            </a:xfrm>
            <a:custGeom>
              <a:avLst/>
              <a:gdLst/>
              <a:ahLst/>
              <a:cxnLst/>
              <a:rect l="l" t="t" r="r" b="b"/>
              <a:pathLst>
                <a:path w="3899110" h="2584749">
                  <a:moveTo>
                    <a:pt x="203200" y="0"/>
                  </a:moveTo>
                  <a:lnTo>
                    <a:pt x="3899110" y="0"/>
                  </a:lnTo>
                  <a:lnTo>
                    <a:pt x="3695910" y="2584749"/>
                  </a:lnTo>
                  <a:lnTo>
                    <a:pt x="0" y="2584749"/>
                  </a:lnTo>
                  <a:lnTo>
                    <a:pt x="203200" y="0"/>
                  </a:lnTo>
                  <a:close/>
                </a:path>
              </a:pathLst>
            </a:custGeom>
            <a:blipFill>
              <a:blip r:embed="rId2"/>
              <a:stretch>
                <a:fillRect t="-776" b="-776"/>
              </a:stretch>
            </a:blipFill>
          </p:spPr>
        </p:sp>
      </p:grpSp>
      <p:sp>
        <p:nvSpPr>
          <p:cNvPr id="4" name="Freeform 4"/>
          <p:cNvSpPr/>
          <p:nvPr/>
        </p:nvSpPr>
        <p:spPr>
          <a:xfrm>
            <a:off x="2789259" y="225462"/>
            <a:ext cx="12089557" cy="5257785"/>
          </a:xfrm>
          <a:custGeom>
            <a:avLst/>
            <a:gdLst/>
            <a:ahLst/>
            <a:cxnLst/>
            <a:rect l="l" t="t" r="r" b="b"/>
            <a:pathLst>
              <a:path w="12089557" h="5257785">
                <a:moveTo>
                  <a:pt x="0" y="0"/>
                </a:moveTo>
                <a:lnTo>
                  <a:pt x="12089557" y="0"/>
                </a:lnTo>
                <a:lnTo>
                  <a:pt x="12089557" y="5257785"/>
                </a:lnTo>
                <a:lnTo>
                  <a:pt x="0" y="5257785"/>
                </a:lnTo>
                <a:lnTo>
                  <a:pt x="0" y="0"/>
                </a:lnTo>
                <a:close/>
              </a:path>
            </a:pathLst>
          </a:custGeom>
          <a:blipFill>
            <a:blip r:embed="rId3"/>
            <a:stretch>
              <a:fillRect/>
            </a:stretch>
          </a:blipFill>
        </p:spPr>
      </p:sp>
      <p:sp>
        <p:nvSpPr>
          <p:cNvPr id="5" name="Freeform 5"/>
          <p:cNvSpPr/>
          <p:nvPr/>
        </p:nvSpPr>
        <p:spPr>
          <a:xfrm>
            <a:off x="9738845" y="5901779"/>
            <a:ext cx="6652630" cy="3965719"/>
          </a:xfrm>
          <a:custGeom>
            <a:avLst/>
            <a:gdLst/>
            <a:ahLst/>
            <a:cxnLst/>
            <a:rect l="l" t="t" r="r" b="b"/>
            <a:pathLst>
              <a:path w="6652630" h="3965719">
                <a:moveTo>
                  <a:pt x="0" y="0"/>
                </a:moveTo>
                <a:lnTo>
                  <a:pt x="6652630" y="0"/>
                </a:lnTo>
                <a:lnTo>
                  <a:pt x="6652630" y="3965719"/>
                </a:lnTo>
                <a:lnTo>
                  <a:pt x="0" y="3965719"/>
                </a:lnTo>
                <a:lnTo>
                  <a:pt x="0" y="0"/>
                </a:lnTo>
                <a:close/>
              </a:path>
            </a:pathLst>
          </a:custGeom>
          <a:blipFill>
            <a:blip r:embed="rId4"/>
            <a:stretch>
              <a:fillRect t="-1272" r="-17817" b="-1272"/>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575589" y="5225063"/>
            <a:ext cx="5208946" cy="4932326"/>
            <a:chOff x="0" y="0"/>
            <a:chExt cx="3723587" cy="3525847"/>
          </a:xfrm>
        </p:grpSpPr>
        <p:sp>
          <p:nvSpPr>
            <p:cNvPr id="3" name="Freeform 3"/>
            <p:cNvSpPr/>
            <p:nvPr/>
          </p:nvSpPr>
          <p:spPr>
            <a:xfrm>
              <a:off x="0" y="0"/>
              <a:ext cx="3723587" cy="3525847"/>
            </a:xfrm>
            <a:custGeom>
              <a:avLst/>
              <a:gdLst/>
              <a:ahLst/>
              <a:cxnLst/>
              <a:rect l="l" t="t" r="r" b="b"/>
              <a:pathLst>
                <a:path w="3723587" h="3525847">
                  <a:moveTo>
                    <a:pt x="203200" y="0"/>
                  </a:moveTo>
                  <a:lnTo>
                    <a:pt x="3723587" y="0"/>
                  </a:lnTo>
                  <a:lnTo>
                    <a:pt x="3520387" y="3525847"/>
                  </a:lnTo>
                  <a:lnTo>
                    <a:pt x="0" y="3525847"/>
                  </a:lnTo>
                  <a:lnTo>
                    <a:pt x="203200" y="0"/>
                  </a:lnTo>
                  <a:close/>
                </a:path>
              </a:pathLst>
            </a:custGeom>
            <a:blipFill>
              <a:blip r:embed="rId2"/>
              <a:stretch>
                <a:fillRect t="-24979" b="-24979"/>
              </a:stretch>
            </a:blipFill>
          </p:spPr>
        </p:sp>
      </p:grpSp>
      <p:sp>
        <p:nvSpPr>
          <p:cNvPr id="4" name="Freeform 4"/>
          <p:cNvSpPr/>
          <p:nvPr/>
        </p:nvSpPr>
        <p:spPr>
          <a:xfrm>
            <a:off x="2819033" y="216462"/>
            <a:ext cx="12869047" cy="4745551"/>
          </a:xfrm>
          <a:custGeom>
            <a:avLst/>
            <a:gdLst/>
            <a:ahLst/>
            <a:cxnLst/>
            <a:rect l="l" t="t" r="r" b="b"/>
            <a:pathLst>
              <a:path w="12869047" h="4745551">
                <a:moveTo>
                  <a:pt x="0" y="0"/>
                </a:moveTo>
                <a:lnTo>
                  <a:pt x="12869047" y="0"/>
                </a:lnTo>
                <a:lnTo>
                  <a:pt x="12869047" y="4745552"/>
                </a:lnTo>
                <a:lnTo>
                  <a:pt x="0" y="4745552"/>
                </a:lnTo>
                <a:lnTo>
                  <a:pt x="0" y="0"/>
                </a:lnTo>
                <a:close/>
              </a:path>
            </a:pathLst>
          </a:custGeom>
          <a:blipFill>
            <a:blip r:embed="rId3"/>
            <a:stretch>
              <a:fillRect r="-1121"/>
            </a:stretch>
          </a:blipFill>
        </p:spPr>
      </p:sp>
      <p:sp>
        <p:nvSpPr>
          <p:cNvPr id="5" name="Freeform 5"/>
          <p:cNvSpPr/>
          <p:nvPr/>
        </p:nvSpPr>
        <p:spPr>
          <a:xfrm>
            <a:off x="1644731" y="5910446"/>
            <a:ext cx="7044690" cy="3891406"/>
          </a:xfrm>
          <a:custGeom>
            <a:avLst/>
            <a:gdLst/>
            <a:ahLst/>
            <a:cxnLst/>
            <a:rect l="l" t="t" r="r" b="b"/>
            <a:pathLst>
              <a:path w="7044690" h="3891406">
                <a:moveTo>
                  <a:pt x="0" y="0"/>
                </a:moveTo>
                <a:lnTo>
                  <a:pt x="7044690" y="0"/>
                </a:lnTo>
                <a:lnTo>
                  <a:pt x="7044690" y="3891407"/>
                </a:lnTo>
                <a:lnTo>
                  <a:pt x="0" y="3891407"/>
                </a:lnTo>
                <a:lnTo>
                  <a:pt x="0" y="0"/>
                </a:lnTo>
                <a:close/>
              </a:path>
            </a:pathLst>
          </a:custGeom>
          <a:blipFill>
            <a:blip r:embed="rId4"/>
            <a:stretch>
              <a:fillRect r="-3511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2049</Words>
  <Application>Microsoft Office PowerPoint</Application>
  <PresentationFormat>Custom</PresentationFormat>
  <Paragraphs>441</Paragraphs>
  <Slides>49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TT Interphases</vt:lpstr>
      <vt:lpstr>Canva Sans Bold</vt:lpstr>
      <vt:lpstr>Canva Sans</vt:lpstr>
      <vt:lpstr>Tomorrow Bold</vt:lpstr>
      <vt:lpstr>Tomorrow Bold Italics</vt:lpstr>
      <vt:lpstr>TT Interphases Bold</vt:lpstr>
      <vt:lpstr>Canva Sans Bold Italics</vt:lpstr>
      <vt:lpstr>Shrikhand</vt:lpstr>
      <vt:lpstr>Anton</vt:lpstr>
      <vt:lpstr>Times New Roman</vt:lpstr>
      <vt:lpstr>Arial</vt:lpstr>
      <vt:lpstr>Horizon</vt:lpstr>
      <vt:lpstr>Bukhari Script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CAPTONE</dc:title>
  <cp:lastModifiedBy>Jaydeep Prajapati</cp:lastModifiedBy>
  <cp:revision>4</cp:revision>
  <dcterms:created xsi:type="dcterms:W3CDTF">2006-08-16T00:00:00Z</dcterms:created>
  <dcterms:modified xsi:type="dcterms:W3CDTF">2025-07-09T18:15:07Z</dcterms:modified>
  <dc:identifier>DAGsYB6TJXY</dc:identifier>
</cp:coreProperties>
</file>